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7" r:id="rId3"/>
    <p:sldId id="288" r:id="rId4"/>
    <p:sldId id="368" r:id="rId5"/>
    <p:sldId id="300" r:id="rId6"/>
    <p:sldId id="301" r:id="rId7"/>
    <p:sldId id="291" r:id="rId8"/>
    <p:sldId id="303" r:id="rId9"/>
    <p:sldId id="290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69" r:id="rId19"/>
    <p:sldId id="367" r:id="rId20"/>
    <p:sldId id="307" r:id="rId21"/>
    <p:sldId id="308" r:id="rId22"/>
    <p:sldId id="344" r:id="rId23"/>
    <p:sldId id="359" r:id="rId24"/>
    <p:sldId id="360" r:id="rId25"/>
    <p:sldId id="361" r:id="rId26"/>
    <p:sldId id="362" r:id="rId27"/>
    <p:sldId id="313" r:id="rId28"/>
    <p:sldId id="366" r:id="rId29"/>
    <p:sldId id="320" r:id="rId30"/>
    <p:sldId id="321" r:id="rId31"/>
    <p:sldId id="364" r:id="rId32"/>
    <p:sldId id="317" r:id="rId33"/>
    <p:sldId id="316" r:id="rId34"/>
    <p:sldId id="318" r:id="rId35"/>
    <p:sldId id="319" r:id="rId36"/>
    <p:sldId id="323" r:id="rId37"/>
    <p:sldId id="324" r:id="rId38"/>
    <p:sldId id="348" r:id="rId39"/>
    <p:sldId id="325" r:id="rId40"/>
    <p:sldId id="322" r:id="rId41"/>
    <p:sldId id="346" r:id="rId42"/>
    <p:sldId id="347" r:id="rId43"/>
    <p:sldId id="350" r:id="rId44"/>
    <p:sldId id="351" r:id="rId45"/>
    <p:sldId id="352" r:id="rId46"/>
    <p:sldId id="353" r:id="rId47"/>
    <p:sldId id="354" r:id="rId48"/>
    <p:sldId id="355" r:id="rId49"/>
    <p:sldId id="356" r:id="rId50"/>
    <p:sldId id="326" r:id="rId51"/>
    <p:sldId id="340" r:id="rId52"/>
    <p:sldId id="315" r:id="rId53"/>
    <p:sldId id="329" r:id="rId54"/>
    <p:sldId id="330" r:id="rId55"/>
    <p:sldId id="331" r:id="rId56"/>
    <p:sldId id="357" r:id="rId57"/>
    <p:sldId id="370" r:id="rId58"/>
    <p:sldId id="372" r:id="rId59"/>
    <p:sldId id="371" r:id="rId60"/>
    <p:sldId id="306" r:id="rId6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00FF"/>
    <a:srgbClr val="800080"/>
    <a:srgbClr val="2B3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7241" autoAdjust="0"/>
  </p:normalViewPr>
  <p:slideViewPr>
    <p:cSldViewPr>
      <p:cViewPr>
        <p:scale>
          <a:sx n="121" d="100"/>
          <a:sy n="121" d="100"/>
        </p:scale>
        <p:origin x="-72" y="18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53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elly\AppData\Local\Opera\Opera\temporary_downloads\&#1055;&#1088;&#1080;&#1083;&#1086;&#1078;&#1077;&#1085;&#1080;&#1077;_&#1082;_&#1087;&#1080;&#1089;&#1100;&#1084;&#1091;_&#1076;&#1083;&#1103;_&#1079;&#1072;&#1075;&#1088;&#1091;&#1090;&#1076;&#1080;&#1085;&#1086;&#1074;&#1072;(1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elly\AppData\Local\Opera\Opera\temporary_downloads\&#1055;&#1088;&#1080;&#1083;&#1086;&#1078;&#1077;&#1085;&#1080;&#1077;_&#1082;_&#1087;&#1080;&#1089;&#1100;&#1084;&#1091;_&#1076;&#1083;&#1103;_&#1079;&#1072;&#1075;&#1088;&#1091;&#1090;&#1076;&#1080;&#1085;&#1086;&#1074;&#1072;(1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600" b="0" dirty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Затраты на оплату центрального и индивидуального отопления (по усредненной 2-х комнатной квартире)</a:t>
            </a:r>
          </a:p>
        </c:rich>
      </c:tx>
      <c:layout>
        <c:manualLayout>
          <c:xMode val="edge"/>
          <c:yMode val="edge"/>
          <c:x val="7.7005989055598648E-2"/>
          <c:y val="1.340138891140055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0824837812790077E-2"/>
          <c:y val="0.2660230954777128"/>
          <c:w val="0.78405931417979868"/>
          <c:h val="0.63370961348891652"/>
        </c:manualLayout>
      </c:layout>
      <c:lineChart>
        <c:grouping val="standard"/>
        <c:varyColors val="0"/>
        <c:ser>
          <c:idx val="0"/>
          <c:order val="0"/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2"/>
            <c:spPr>
              <a:solidFill>
                <a:srgbClr val="000080"/>
              </a:solidFill>
              <a:ln w="9525">
                <a:solidFill>
                  <a:srgbClr val="00008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</c:marker>
          <c:dLbls>
            <c:delete val="1"/>
          </c:dLbls>
          <c:val>
            <c:numRef>
              <c:f>Лист1!$E$7:$M$7</c:f>
              <c:numCache>
                <c:formatCode>0.0</c:formatCode>
                <c:ptCount val="9"/>
                <c:pt idx="0">
                  <c:v>1738</c:v>
                </c:pt>
                <c:pt idx="1">
                  <c:v>1911.8000000000002</c:v>
                </c:pt>
                <c:pt idx="2">
                  <c:v>2102.9800000000005</c:v>
                </c:pt>
                <c:pt idx="3">
                  <c:v>2313.2780000000007</c:v>
                </c:pt>
                <c:pt idx="4">
                  <c:v>2544.6058000000007</c:v>
                </c:pt>
                <c:pt idx="5">
                  <c:v>2799.0663800000007</c:v>
                </c:pt>
                <c:pt idx="6">
                  <c:v>3078.973018000012</c:v>
                </c:pt>
                <c:pt idx="7">
                  <c:v>3386.8703198000176</c:v>
                </c:pt>
                <c:pt idx="8">
                  <c:v>3725.5573517800062</c:v>
                </c:pt>
              </c:numCache>
            </c:numRef>
          </c:val>
          <c:smooth val="0"/>
        </c:ser>
        <c:ser>
          <c:idx val="1"/>
          <c:order val="1"/>
          <c:spPr>
            <a:ln w="12700">
              <a:solidFill>
                <a:srgbClr val="FF00FF"/>
              </a:solidFill>
              <a:prstDash val="solid"/>
            </a:ln>
          </c:spPr>
          <c:marker>
            <c:symbol val="square"/>
            <c:size val="2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dLbls>
            <c:delete val="1"/>
          </c:dLbls>
          <c:val>
            <c:numRef>
              <c:f>Лист1!$E$8:$M$8</c:f>
              <c:numCache>
                <c:formatCode>0.0</c:formatCode>
                <c:ptCount val="9"/>
                <c:pt idx="0">
                  <c:v>889.32999999999947</c:v>
                </c:pt>
                <c:pt idx="1">
                  <c:v>889.32999999999947</c:v>
                </c:pt>
                <c:pt idx="2">
                  <c:v>889.32999999999947</c:v>
                </c:pt>
                <c:pt idx="3">
                  <c:v>889.32999999999947</c:v>
                </c:pt>
                <c:pt idx="4">
                  <c:v>889.32999999999947</c:v>
                </c:pt>
                <c:pt idx="5">
                  <c:v>889.32999999999947</c:v>
                </c:pt>
                <c:pt idx="6">
                  <c:v>889.32999999999947</c:v>
                </c:pt>
                <c:pt idx="7" formatCode="General">
                  <c:v>0</c:v>
                </c:pt>
                <c:pt idx="8" formatCode="General">
                  <c:v>0</c:v>
                </c:pt>
              </c:numCache>
            </c:numRef>
          </c:val>
          <c:smooth val="0"/>
        </c:ser>
        <c:ser>
          <c:idx val="2"/>
          <c:order val="2"/>
          <c:spPr>
            <a:ln w="12700">
              <a:solidFill>
                <a:srgbClr val="FFFF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00"/>
              </a:solidFill>
              <a:ln>
                <a:solidFill>
                  <a:srgbClr val="FFFF00"/>
                </a:solidFill>
                <a:prstDash val="solid"/>
              </a:ln>
            </c:spPr>
          </c:marker>
          <c:dLbls>
            <c:delete val="1"/>
          </c:dLbls>
          <c:val>
            <c:numRef>
              <c:f>Лист1!$E$9:$M$9</c:f>
              <c:numCache>
                <c:formatCode>0.0</c:formatCode>
                <c:ptCount val="9"/>
                <c:pt idx="0">
                  <c:v>254.15</c:v>
                </c:pt>
                <c:pt idx="1">
                  <c:v>279.56500000000005</c:v>
                </c:pt>
                <c:pt idx="2">
                  <c:v>307.52149999999892</c:v>
                </c:pt>
                <c:pt idx="3">
                  <c:v>338.27365000000009</c:v>
                </c:pt>
                <c:pt idx="4">
                  <c:v>372.10101500000013</c:v>
                </c:pt>
                <c:pt idx="5">
                  <c:v>409.3111164999986</c:v>
                </c:pt>
                <c:pt idx="6">
                  <c:v>450.2422281500003</c:v>
                </c:pt>
                <c:pt idx="7">
                  <c:v>495.26645096499908</c:v>
                </c:pt>
                <c:pt idx="8" formatCode="General">
                  <c:v>495.3</c:v>
                </c:pt>
              </c:numCache>
            </c:numRef>
          </c:val>
          <c:smooth val="0"/>
        </c:ser>
        <c:ser>
          <c:idx val="3"/>
          <c:order val="3"/>
          <c:spPr>
            <a:ln w="12700">
              <a:solidFill>
                <a:srgbClr val="00FF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00FFFF"/>
                </a:solidFill>
                <a:prstDash val="solid"/>
              </a:ln>
            </c:spPr>
          </c:marker>
          <c:dLbls>
            <c:delete val="1"/>
          </c:dLbls>
          <c:val>
            <c:numRef>
              <c:f>Лист1!$E$10:$M$10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99</c:v>
                </c:pt>
                <c:pt idx="3" formatCode="0.0">
                  <c:v>108.9</c:v>
                </c:pt>
                <c:pt idx="4" formatCode="0.0">
                  <c:v>119.79000000000002</c:v>
                </c:pt>
                <c:pt idx="5" formatCode="0.0">
                  <c:v>131.76899999999998</c:v>
                </c:pt>
                <c:pt idx="6" formatCode="0.0">
                  <c:v>144.94590000000005</c:v>
                </c:pt>
                <c:pt idx="7" formatCode="0.0">
                  <c:v>159.44049000000007</c:v>
                </c:pt>
                <c:pt idx="8">
                  <c:v>159.4</c:v>
                </c:pt>
              </c:numCache>
            </c:numRef>
          </c:val>
          <c:smooth val="0"/>
        </c:ser>
        <c:ser>
          <c:idx val="4"/>
          <c:order val="4"/>
          <c:spPr>
            <a:ln w="12700">
              <a:solidFill>
                <a:srgbClr val="800080"/>
              </a:solidFill>
              <a:prstDash val="solid"/>
            </a:ln>
          </c:spPr>
          <c:marker>
            <c:symbol val="triangle"/>
            <c:size val="3"/>
            <c:spPr>
              <a:solidFill>
                <a:srgbClr val="800080"/>
              </a:solidFill>
              <a:ln w="3175">
                <a:solidFill>
                  <a:srgbClr val="80008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</c:marker>
          <c:dLbls>
            <c:delete val="1"/>
          </c:dLbls>
          <c:val>
            <c:numRef>
              <c:f>Лист1!$E$11:$M$11</c:f>
              <c:numCache>
                <c:formatCode>0.0</c:formatCode>
                <c:ptCount val="9"/>
                <c:pt idx="0">
                  <c:v>1143.48</c:v>
                </c:pt>
                <c:pt idx="1">
                  <c:v>1168.895</c:v>
                </c:pt>
                <c:pt idx="2">
                  <c:v>1295.8515000000002</c:v>
                </c:pt>
                <c:pt idx="3">
                  <c:v>1336.5036500000001</c:v>
                </c:pt>
                <c:pt idx="4">
                  <c:v>1381.2210150000001</c:v>
                </c:pt>
                <c:pt idx="5">
                  <c:v>1430.4101165000002</c:v>
                </c:pt>
                <c:pt idx="6">
                  <c:v>1484.5181281500004</c:v>
                </c:pt>
                <c:pt idx="7">
                  <c:v>654.70694096500051</c:v>
                </c:pt>
                <c:pt idx="8">
                  <c:v>654.70000000000005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3700352"/>
        <c:axId val="83707008"/>
      </c:lineChart>
      <c:catAx>
        <c:axId val="83700352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 sz="800"/>
                  <a:t>года</a:t>
                </a:r>
              </a:p>
            </c:rich>
          </c:tx>
          <c:layout>
            <c:manualLayout>
              <c:xMode val="edge"/>
              <c:yMode val="edge"/>
              <c:x val="0.46617238183503368"/>
              <c:y val="0.94652406417112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one"/>
        <c:crossAx val="837070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37070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shade val="95000"/>
                  <a:satMod val="105000"/>
                </a:schemeClr>
              </a:solidFill>
              <a:prstDash val="solid"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 sz="800" dirty="0" smtClean="0"/>
                  <a:t>рублей</a:t>
                </a:r>
                <a:endParaRPr lang="ru-RU" sz="800" dirty="0"/>
              </a:p>
            </c:rich>
          </c:tx>
          <c:layout>
            <c:manualLayout>
              <c:xMode val="edge"/>
              <c:yMode val="edge"/>
              <c:x val="0"/>
              <c:y val="0.4966240982482899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1"/>
        <c:majorTickMark val="out"/>
        <c:minorTickMark val="none"/>
        <c:tickLblPos val="none"/>
        <c:crossAx val="83700352"/>
        <c:crosses val="autoZero"/>
        <c:crossBetween val="between"/>
      </c:valAx>
      <c:spPr>
        <a:noFill/>
        <a:ln w="254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12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1300" b="0" dirty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Затраты на оплату центрального и индивидуального отопления (по усредненной 2-х комнатной квартире)</a:t>
            </a:r>
          </a:p>
        </c:rich>
      </c:tx>
      <c:layout>
        <c:manualLayout>
          <c:xMode val="edge"/>
          <c:yMode val="edge"/>
          <c:x val="0.16589434661723862"/>
          <c:y val="2.005347593582888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0824837812789841E-2"/>
          <c:y val="0.15374331550802206"/>
          <c:w val="0.78405931417979746"/>
          <c:h val="0.74598930481283421"/>
        </c:manualLayout>
      </c:layout>
      <c:lineChart>
        <c:grouping val="standard"/>
        <c:varyColors val="0"/>
        <c:ser>
          <c:idx val="0"/>
          <c:order val="0"/>
          <c:spPr>
            <a:ln w="38100">
              <a:solidFill>
                <a:srgbClr val="000080"/>
              </a:solidFill>
              <a:prstDash val="solid"/>
            </a:ln>
          </c:spPr>
          <c:marker>
            <c:symbol val="diamond"/>
            <c:size val="9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</c:marker>
          <c:dLbls>
            <c:dLbl>
              <c:idx val="8"/>
              <c:layout>
                <c:manualLayout>
                  <c:x val="-3.5555306699515593E-2"/>
                  <c:y val="2.3006465854419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25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Лист1!$E$7:$M$7</c:f>
              <c:numCache>
                <c:formatCode>0.0</c:formatCode>
                <c:ptCount val="9"/>
                <c:pt idx="0">
                  <c:v>1738</c:v>
                </c:pt>
                <c:pt idx="1">
                  <c:v>1911.8000000000002</c:v>
                </c:pt>
                <c:pt idx="2">
                  <c:v>2102.9800000000005</c:v>
                </c:pt>
                <c:pt idx="3">
                  <c:v>2313.2780000000007</c:v>
                </c:pt>
                <c:pt idx="4">
                  <c:v>2544.6058000000007</c:v>
                </c:pt>
                <c:pt idx="5">
                  <c:v>2799.0663800000007</c:v>
                </c:pt>
                <c:pt idx="6">
                  <c:v>3078.973018000007</c:v>
                </c:pt>
                <c:pt idx="7">
                  <c:v>3386.8703198000098</c:v>
                </c:pt>
                <c:pt idx="8">
                  <c:v>3725.5573517800062</c:v>
                </c:pt>
              </c:numCache>
            </c:numRef>
          </c:val>
          <c:smooth val="0"/>
        </c:ser>
        <c:ser>
          <c:idx val="1"/>
          <c:order val="1"/>
          <c:spPr>
            <a:ln w="12700">
              <a:solidFill>
                <a:srgbClr val="FF00FF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3673154155081854E-2"/>
                  <c:y val="2.7658006652911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8307074451652802E-2"/>
                  <c:y val="2.7658006652911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3673154155081847E-2"/>
                  <c:y val="3.16687018400774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6453506333024431E-2"/>
                  <c:y val="2.89949050486335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4599938214396046E-2"/>
                  <c:y val="2.7658006652911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3673154155081875E-2"/>
                  <c:y val="2.498420986146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9428483163423034E-2"/>
                  <c:y val="2.498420986146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25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Лист1!$E$8:$M$8</c:f>
              <c:numCache>
                <c:formatCode>0.0</c:formatCode>
                <c:ptCount val="9"/>
                <c:pt idx="0">
                  <c:v>889.32999999999947</c:v>
                </c:pt>
                <c:pt idx="1">
                  <c:v>889.32999999999947</c:v>
                </c:pt>
                <c:pt idx="2">
                  <c:v>889.32999999999947</c:v>
                </c:pt>
                <c:pt idx="3">
                  <c:v>889.32999999999947</c:v>
                </c:pt>
                <c:pt idx="4">
                  <c:v>889.32999999999947</c:v>
                </c:pt>
                <c:pt idx="5">
                  <c:v>889.32999999999947</c:v>
                </c:pt>
                <c:pt idx="6">
                  <c:v>889.32999999999947</c:v>
                </c:pt>
                <c:pt idx="7" formatCode="General">
                  <c:v>0</c:v>
                </c:pt>
                <c:pt idx="8" formatCode="General">
                  <c:v>0</c:v>
                </c:pt>
              </c:numCache>
            </c:numRef>
          </c:val>
          <c:smooth val="0"/>
        </c:ser>
        <c:ser>
          <c:idx val="2"/>
          <c:order val="2"/>
          <c:spPr>
            <a:ln w="12700">
              <a:solidFill>
                <a:srgbClr val="FFFF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FFF00"/>
              </a:solidFill>
              <a:ln>
                <a:solidFill>
                  <a:srgbClr val="FFFF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6453506333024445E-2"/>
                  <c:y val="-2.93039706935029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8307074451652802E-2"/>
                  <c:y val="-2.45642623549061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8307074451652781E-2"/>
                  <c:y val="-2.33611239771499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4599938214396032E-2"/>
                  <c:y val="-2.43103569273093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6453506333024445E-2"/>
                  <c:y val="-2.60229904417028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8307074451652851E-2"/>
                  <c:y val="-1.90834701812006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8501699104108849E-2"/>
                  <c:y val="-1.94712759835502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5.1282051282051384E-2"/>
                  <c:y val="-9.737532808399005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4.9428483163423111E-2"/>
                  <c:y val="-1.10681151487080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25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Лист1!$E$9:$M$9</c:f>
              <c:numCache>
                <c:formatCode>0.0</c:formatCode>
                <c:ptCount val="9"/>
                <c:pt idx="0">
                  <c:v>254.15</c:v>
                </c:pt>
                <c:pt idx="1">
                  <c:v>279.56500000000005</c:v>
                </c:pt>
                <c:pt idx="2">
                  <c:v>307.52149999999949</c:v>
                </c:pt>
                <c:pt idx="3">
                  <c:v>338.27365000000009</c:v>
                </c:pt>
                <c:pt idx="4">
                  <c:v>372.10101500000013</c:v>
                </c:pt>
                <c:pt idx="5">
                  <c:v>409.31111649999934</c:v>
                </c:pt>
                <c:pt idx="6">
                  <c:v>450.2422281500003</c:v>
                </c:pt>
                <c:pt idx="7">
                  <c:v>495.26645096499976</c:v>
                </c:pt>
                <c:pt idx="8" formatCode="General">
                  <c:v>495.3</c:v>
                </c:pt>
              </c:numCache>
            </c:numRef>
          </c:val>
          <c:smooth val="0"/>
        </c:ser>
        <c:ser>
          <c:idx val="3"/>
          <c:order val="3"/>
          <c:spPr>
            <a:ln w="12700">
              <a:solidFill>
                <a:srgbClr val="00FFFF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00FFFF"/>
                </a:solidFill>
                <a:prstDash val="solid"/>
              </a:ln>
            </c:spPr>
          </c:marker>
          <c:dLbls>
            <c:dLbl>
              <c:idx val="2"/>
              <c:layout>
                <c:manualLayout>
                  <c:x val="-2.3478529502625956E-2"/>
                  <c:y val="-1.679523348351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4599938214396032E-2"/>
                  <c:y val="-1.76226367425997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4599938214396046E-2"/>
                  <c:y val="-1.96025095793507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7185665739882681E-2"/>
                  <c:y val="-2.27160441843166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5332097621254428E-2"/>
                  <c:y val="-1.89216388058444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6453506333024542E-2"/>
                  <c:y val="-2.29028590677502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645350633302441E-2"/>
                  <c:y val="-2.42473367299676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25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Лист1!$E$10:$M$10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99</c:v>
                </c:pt>
                <c:pt idx="3" formatCode="0.0">
                  <c:v>108.9</c:v>
                </c:pt>
                <c:pt idx="4" formatCode="0.0">
                  <c:v>119.79000000000002</c:v>
                </c:pt>
                <c:pt idx="5" formatCode="0.0">
                  <c:v>131.76900000000001</c:v>
                </c:pt>
                <c:pt idx="6" formatCode="0.0">
                  <c:v>144.94590000000005</c:v>
                </c:pt>
                <c:pt idx="7" formatCode="0.0">
                  <c:v>159.44049000000007</c:v>
                </c:pt>
                <c:pt idx="8">
                  <c:v>159.4</c:v>
                </c:pt>
              </c:numCache>
            </c:numRef>
          </c:val>
          <c:smooth val="0"/>
        </c:ser>
        <c:ser>
          <c:idx val="4"/>
          <c:order val="4"/>
          <c:spPr>
            <a:ln w="38100">
              <a:solidFill>
                <a:srgbClr val="800080"/>
              </a:solidFill>
              <a:prstDash val="solid"/>
            </a:ln>
          </c:spPr>
          <c:marker>
            <c:symbol val="triangle"/>
            <c:size val="9"/>
            <c:spPr>
              <a:solidFill>
                <a:srgbClr val="800080"/>
              </a:solidFill>
              <a:ln>
                <a:solidFill>
                  <a:srgbClr val="800080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</c:marker>
          <c:dLbls>
            <c:dLbl>
              <c:idx val="0"/>
              <c:layout>
                <c:manualLayout>
                  <c:x val="-2.4405313561940208E-2"/>
                  <c:y val="-3.05586200120707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3673154155081882E-2"/>
                  <c:y val="-2.58187713166870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8307074451652802E-2"/>
                  <c:y val="-2.48691172961668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8307074451652802E-2"/>
                  <c:y val="-2.93195502968546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8307074451652795E-2"/>
                  <c:y val="-3.56858534394431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3673154155081875E-2"/>
                  <c:y val="-3.05228290313977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8307074451652851E-2"/>
                  <c:y val="-2.97901666035061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5137472968798339E-2"/>
                  <c:y val="-3.48150799331901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0892801977139395E-2"/>
                  <c:y val="-3.6153381896781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25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Лист1!$E$11:$M$11</c:f>
              <c:numCache>
                <c:formatCode>0.0</c:formatCode>
                <c:ptCount val="9"/>
                <c:pt idx="0">
                  <c:v>1143.48</c:v>
                </c:pt>
                <c:pt idx="1">
                  <c:v>1168.895</c:v>
                </c:pt>
                <c:pt idx="2">
                  <c:v>1295.8515000000002</c:v>
                </c:pt>
                <c:pt idx="3">
                  <c:v>1336.5036500000001</c:v>
                </c:pt>
                <c:pt idx="4">
                  <c:v>1381.2210150000001</c:v>
                </c:pt>
                <c:pt idx="5">
                  <c:v>1430.4101165000002</c:v>
                </c:pt>
                <c:pt idx="6">
                  <c:v>1484.5181281500004</c:v>
                </c:pt>
                <c:pt idx="7">
                  <c:v>654.70694096500051</c:v>
                </c:pt>
                <c:pt idx="8">
                  <c:v>654.70000000000005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0096640"/>
        <c:axId val="80127488"/>
      </c:lineChart>
      <c:catAx>
        <c:axId val="800966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/>
                  <a:t>года</a:t>
                </a:r>
              </a:p>
            </c:rich>
          </c:tx>
          <c:layout>
            <c:manualLayout>
              <c:xMode val="edge"/>
              <c:yMode val="edge"/>
              <c:x val="0.46617238183503312"/>
              <c:y val="0.94652406417112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25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801274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012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shade val="95000"/>
                  <a:satMod val="105000"/>
                </a:schemeClr>
              </a:solidFill>
              <a:prstDash val="solid"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125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/>
                  <a:t>рублей</a:t>
                </a:r>
              </a:p>
            </c:rich>
          </c:tx>
          <c:layout>
            <c:manualLayout>
              <c:xMode val="edge"/>
              <c:yMode val="edge"/>
              <c:x val="0"/>
              <c:y val="0.49662409824828935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25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80096640"/>
        <c:crosses val="autoZero"/>
        <c:crossBetween val="between"/>
      </c:valAx>
      <c:spPr>
        <a:noFill/>
        <a:ln w="254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12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12C0D-2008-4B88-9AFB-F2DA27540E6F}" type="datetimeFigureOut">
              <a:rPr lang="ru-RU"/>
              <a:pPr>
                <a:defRPr/>
              </a:pPr>
              <a:t>08.07.2018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AC285-DC33-405C-8C18-7775762E19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00905-5F62-4DC0-A762-B57F53120C6D}" type="datetimeFigureOut">
              <a:rPr lang="ru-RU"/>
              <a:pPr>
                <a:defRPr/>
              </a:pPr>
              <a:t>08.07.2018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C73F1-0797-4842-993D-6DD8677CAC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B0AA3-F443-4630-B2A4-1D316E01969C}" type="datetimeFigureOut">
              <a:rPr lang="ru-RU"/>
              <a:pPr>
                <a:defRPr/>
              </a:pPr>
              <a:t>08.07.2018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14B87-80F6-4E66-94E5-A47907C05E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BC2C1-62B0-44C0-AD9E-DA5C8BDC0BEA}" type="datetimeFigureOut">
              <a:rPr lang="ru-RU"/>
              <a:pPr>
                <a:defRPr/>
              </a:pPr>
              <a:t>08.07.2018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9074B-7DC8-437B-BAE2-83D434D8E7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FFDF2-455E-40B0-88EC-B716B2A8F365}" type="datetimeFigureOut">
              <a:rPr lang="ru-RU"/>
              <a:pPr>
                <a:defRPr/>
              </a:pPr>
              <a:t>08.07.2018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18130-8202-4DE9-A8AE-E91A8C19B8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53988-8A4B-4B76-93C9-7F9961234A49}" type="datetimeFigureOut">
              <a:rPr lang="ru-RU"/>
              <a:pPr>
                <a:defRPr/>
              </a:pPr>
              <a:t>08.07.2018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82317-29B2-4B39-8F45-B560A565C0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E1181-C497-43EA-A911-01E1983A0FD5}" type="datetimeFigureOut">
              <a:rPr lang="ru-RU"/>
              <a:pPr>
                <a:defRPr/>
              </a:pPr>
              <a:t>08.07.2018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F0704-91E2-4E32-8FD8-BAE54F990E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B070B-6475-45AE-95A0-B30E573457E7}" type="datetimeFigureOut">
              <a:rPr lang="ru-RU"/>
              <a:pPr>
                <a:defRPr/>
              </a:pPr>
              <a:t>08.07.2018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CD3B4-7B8F-4281-B816-F024CC121E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8032F-DD59-4D85-B68E-B688C81D6F33}" type="datetimeFigureOut">
              <a:rPr lang="ru-RU"/>
              <a:pPr>
                <a:defRPr/>
              </a:pPr>
              <a:t>08.07.2018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FD56A-239D-4A31-8CA9-EA4050A035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603EC-46C2-4833-9D0D-4B0703A1107E}" type="datetimeFigureOut">
              <a:rPr lang="ru-RU"/>
              <a:pPr>
                <a:defRPr/>
              </a:pPr>
              <a:t>08.07.2018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54D70-CAC6-4C53-A52F-64F879B00C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38C8F-FDCD-4712-B6BB-B3B0A7612F54}" type="datetimeFigureOut">
              <a:rPr lang="ru-RU"/>
              <a:pPr>
                <a:defRPr/>
              </a:pPr>
              <a:t>08.07.2018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46DBC-32EC-4898-BD18-BB2F4FABBD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DF5D4CA-0835-4DA1-BE53-F1967F1BD173}" type="datetimeFigureOut">
              <a:rPr lang="ru-RU"/>
              <a:pPr>
                <a:defRPr/>
              </a:pPr>
              <a:t>08.07.2018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C6D726-9F2E-43E7-B7A0-09A6D60DAB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advClick="0" advTm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image" Target="../media/image56.png"/><Relationship Id="rId16" Type="http://schemas.openxmlformats.org/officeDocument/2006/relationships/image" Target="../media/image70.png"/><Relationship Id="rId20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19" Type="http://schemas.openxmlformats.org/officeDocument/2006/relationships/image" Target="../media/image73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jpe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90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89.jpe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73188"/>
            <a:ext cx="8101013" cy="4000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Реализация программы по установке поквартирных систем отопления</a:t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2005 – 2010 г.</a:t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/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4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Проблемы, решения, экономика</a:t>
            </a:r>
            <a:endParaRPr lang="ru-RU" sz="4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5" y="5786438"/>
            <a:ext cx="214312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Казань 2010г.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 algn="ctr">
              <a:defRPr/>
            </a:pPr>
            <a:endParaRPr lang="en-US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 algn="ctr">
              <a:defRPr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www.fondgaz.ru</a:t>
            </a:r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allAtOnce"/>
      <p:bldP spid="3" grpI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500063" y="642938"/>
            <a:ext cx="8229600" cy="1143000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000099"/>
                </a:solidFill>
              </a:rPr>
              <a:t>Поквартирное отопление</a:t>
            </a:r>
            <a:endParaRPr lang="ru-RU" dirty="0" smtClean="0"/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642938" y="1528763"/>
            <a:ext cx="5143500" cy="36147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   - это индивидуальное обеспечение отдельной квартиры в многоквартирном доме теплом и горячей водой от собственного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</a:rPr>
              <a:t>теплоисточника</a:t>
            </a:r>
            <a:endParaRPr lang="ru-RU" dirty="0" smtClean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dirty="0" smtClean="0"/>
          </a:p>
        </p:txBody>
      </p:sp>
      <p:pic>
        <p:nvPicPr>
          <p:cNvPr id="6" name="그림 3" descr="A안.jpg(자르기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0"/>
          <a:stretch>
            <a:fillRect/>
          </a:stretch>
        </p:blipFill>
        <p:spPr bwMode="auto">
          <a:xfrm>
            <a:off x="6012160" y="1628800"/>
            <a:ext cx="2861618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  <p:bldP spid="7171" grpId="0" build="p"/>
      <p:bldP spid="7171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1285875"/>
            <a:ext cx="7215187" cy="4643438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Принцип поквартирного отопления с использованием газа имеет многолетнюю историю. Еще в 60-х годах прошлого века на Западе существовали комнатные камины, в которых в качестве топлива применялся природный газ.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Поквартирное теплоснабжение в его нынешнем виде берет начало с момента использования разработанных и сконструированных за рубежом настенных квартирных газовых котлов. Сегодня такой способ в массовом порядке применяется во многих развитых государствах.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Поквартирное теплоснабжение позволяет практически полностью исключить потери тепла при транспортировке, а также свести их к минимуму на источнике и при непосредственном использовании.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В настоящее время поквартирное теплоснабжение является наиболее совершенным способом обогрева жилых помещений как в плане оптимального расхода топлива и минимизации </a:t>
            </a:r>
            <a:r>
              <a:rPr lang="ru-RU" sz="1700" dirty="0" err="1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теплопотерь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, так и в отношении эффективности и доступности регулирования режимов работы отопительной системы. Современные настенные котлы могут устанавливаться не только в одноэтажных домах или коттеджах, но и в многоквартирных малоэтажных, и высотных жилых зданиях.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4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История и теория поквартирного отопления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43813" y="1208088"/>
            <a:ext cx="1214437" cy="88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DSCN04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75" y="3857625"/>
            <a:ext cx="1322388" cy="176212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build="p"/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75" y="357188"/>
            <a:ext cx="6810375" cy="59293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1500" dirty="0" smtClean="0">
                <a:solidFill>
                  <a:srgbClr val="4F6228"/>
                </a:solidFill>
                <a:latin typeface="Book Antiqua" pitchFamily="18" charset="0"/>
              </a:rPr>
              <a:t>Ранее в помещениях использовались котлы с открытой камерой сгорания (с открытым пламенем), что было небезопасно как для самого помещения, так и для его микроклимата. В настоящее время используются настенные газовые котлы в конструктивном исполнении с закрытой герметичной топкой, что безопасно как для самого помещения, так и для его микроклимата. Кислород для горения поставляется снаружи помещения.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1500" dirty="0" smtClean="0">
                <a:solidFill>
                  <a:srgbClr val="4F6228"/>
                </a:solidFill>
                <a:latin typeface="Book Antiqua" pitchFamily="18" charset="0"/>
              </a:rPr>
              <a:t>Республика Татарстан принимает активное участие в реализации проекта «Переход на поквартирные газовые системы отопления».  В РТ создана самостоятельная госпрограмма по поквартирному отоплению, где в основе заложено именно применение газовых котлов индивидуального отопления малых и средних мощностей.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1500" dirty="0" smtClean="0">
                <a:solidFill>
                  <a:srgbClr val="4F6228"/>
                </a:solidFill>
                <a:latin typeface="Book Antiqua" pitchFamily="18" charset="0"/>
              </a:rPr>
              <a:t>На сегодняшний день Татарстан – один из лидеров по общему количеству введённых и ежегодно вводимых поквартирных систем в российской Федерации. Несомненно, технический прогресс не будет стоять на месте и через некоторое время централизованное теплоснабжение останется только в местах с высокой степенью эффективности его использования. А вся остальная территория будет использовать децентрализованные источники теплоснабжения, которые предоставляют существенно более высокий комфорт и низкую себестоимость тепла.    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ru-RU" sz="1200" dirty="0" smtClean="0">
              <a:solidFill>
                <a:srgbClr val="4F6228"/>
              </a:solidFill>
            </a:endParaRPr>
          </a:p>
        </p:txBody>
      </p:sp>
      <p:pic>
        <p:nvPicPr>
          <p:cNvPr id="4" name="Picture 4" descr="100_04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38" y="285750"/>
            <a:ext cx="1490662" cy="1117600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5" name="Picture 6" descr="100_07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4941888"/>
            <a:ext cx="1657350" cy="1230312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6" name="Picture 5" descr="100_07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0938" y="3000375"/>
            <a:ext cx="1430337" cy="1789113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7" name="Picture 11" descr="IMG_066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25" y="4868863"/>
            <a:ext cx="1928813" cy="1401762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6391" name="Picture 7" descr="белгород (8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16800" y="4929188"/>
            <a:ext cx="1584325" cy="1189037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16392" name="Picture 8" descr="белгород (13)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58063" y="1571625"/>
            <a:ext cx="1655762" cy="1243013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16393" name="Picture 9" descr="Копия (2) IMG_227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87450" y="4868863"/>
            <a:ext cx="1762125" cy="1320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142875"/>
            <a:ext cx="6515100" cy="564356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Массовое применение систем поквартирного теплоснабжения в России имеет не только экономическое, но и социальное значение. В особенности это касается малых городов, поселков и сельских населенных пунктов.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Не секрет, что по культуре быта наша страна заметно отстает от развитых государств. Однако сегодня предпринимаются шаги, направленные на исправление такого положения. Провозглашена задача обеспечения населения комфортным и доступным жильем.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Уже дает практические результаты реализуемая Газпромом программа газификации регионов России. Но поступающий в поселки и села газ используется крайне неэффективно. Как правило, его подключают к газовым плитам и, в лучшем случае, к «дедовским» печам, горелкам или устаревшим котлам с низким КПД.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Вместе с тем программа газификации создает реальные предпосылки для изменения облика наших сел и городов. Появляется уникальная возможность массового использования систем поквартирного теплоснабжения, позволяющая обеспечить гражданам страны достойные комфортные условия проживания.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5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Благодаря данной программе, в помещениях зимой легко поддерживается постоянная температура (что невозможно при печном отоплении), всегда присутствует горячая вода. Это особенно актуально для России, где отопительный сезон во многих регионах составляет более девяти месяцев.</a:t>
            </a:r>
            <a:endParaRPr lang="ru-RU" sz="150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4" name="Picture 4" descr="IMG_23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188" y="63500"/>
            <a:ext cx="1285875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IMG_039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75" y="1285875"/>
            <a:ext cx="1092200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IMG_070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13" y="2500313"/>
            <a:ext cx="1443037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IMG_036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29500" y="3857625"/>
            <a:ext cx="868363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IMG_038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29438" y="5143500"/>
            <a:ext cx="1635125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10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84200" y="320238"/>
            <a:ext cx="5500688" cy="55721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7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Внедрение квартирных настенных котлов избавит органы местного самоуправления и предприятия ЖКХ от «головной боли», связанной с затратами финансов и рабочей силы для поддержания в надлежащем состоянии низкоэффективных отопительных систем.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7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Также, при реализации программы по внедрению газового оборудования в дома населения, попутно решаются вопросы изношенности коммунальных систем, таких как замена теплосетей, систем газоснабжения, канализации, проблем с водопроводом и электричеством, что не может не сказаться благоприятно на всей системе ЖКХ в целом. Данные затраты составляют порядка 25% от всей стоимости проекта, но при этом они не ложатся на плечи простых граждан, а финансируется за счёт капитальных вложений или включаются в программу реформирования ЖКХ</a:t>
            </a:r>
            <a:endParaRPr lang="ru-RU" sz="170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4" name="Picture 4" descr="DSCN04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888" y="357188"/>
            <a:ext cx="2928937" cy="182245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500" y="1214438"/>
            <a:ext cx="6429375" cy="5072062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Существенно уменьшить коммунальные платежи для населения республики в части расходов на отопление (в зависимости от стоимости в регионе тепла от 100 до 1000 рублей в месяц), с дальнейшей ежегодной прогрессией экономии, в следствии удорожания стоимости централизованного теплоснабжения в целом по Российской Федерации на 15-25% в год. 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Исключить из  системы центрального теплоснабжения старые, изношенные котельные (топочные) и теплотрасс с отрицательной рентабельностью и требующих  огромные капитальные затраты для ремонта и реконструкции и как следствие повышения существующего тарифа.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Обеспечить население более комфортными условиями проживания, в следствии обеспечения горячей водой (более 70% существующего жилого фонда не имеют источника горячего водоснабжения) и круглогодичным, гарантированным обеспечением теплом от собственного </a:t>
            </a:r>
            <a:r>
              <a:rPr lang="ru-RU" sz="1600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теплоисточника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Сэкономить  топливные ресурсы на основании высокого КПД настенных котлов (92-94%)по сравнению с существующими котельными (40-70%) и повышения самосознания, бережливости населения оплачивающее полученное от собственного котла тепло и горячую воду только в соответствии с показаниями газового счетчика.</a:t>
            </a:r>
            <a:endParaRPr lang="ru-RU" sz="160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625" y="428625"/>
            <a:ext cx="8358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+mn-cs"/>
              </a:rPr>
              <a:t>Реализация данной программы позволит: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388" y="2420938"/>
            <a:ext cx="18002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6763" y="4076700"/>
            <a:ext cx="1800225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Диаграмма 5"/>
          <p:cNvGraphicFramePr>
            <a:graphicFrameLocks noGrp="1"/>
          </p:cNvGraphicFramePr>
          <p:nvPr/>
        </p:nvGraphicFramePr>
        <p:xfrm>
          <a:off x="7169103" y="857364"/>
          <a:ext cx="1832182" cy="1414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39" presetID="10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  <p:bldP spid="1025" grpId="0"/>
      <p:bldP spid="102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500" y="285750"/>
            <a:ext cx="4714875" cy="5357813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Сегодня в мире насчитывается два–три десятка фирм, выпускающих настенные котлы с закрытой камерой сгорания. Производимое ими оборудование различается по цене, дизайну и степени безопасности работы. Но принцип у всех одинаков: котел представляет собой устройство, в теплообменнике которого нагревается вода для системы отопления; а она в свою очередь нагревает воду, используемую для горячего водоснабжения.</a:t>
            </a:r>
            <a:endParaRPr lang="ru-RU" sz="260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4" name="Рисунок 3" descr="Untitled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9888" y="1071563"/>
            <a:ext cx="3173412" cy="3571875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714625" y="1600200"/>
            <a:ext cx="6215063" cy="3686175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Максимальный тепловой комфорт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Экономия капитальных вложений на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систему теплоснабжения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Экономия эксплуатационных расходов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Экономия расхода газа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Поквартирное отопление это: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5" name="Рисунок 4" descr="pv_16700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38" y="1357313"/>
            <a:ext cx="1279525" cy="877887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8" name="Рисунок 7" descr="674EF6BE7813AD1AE2134DB4EF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3" y="2286000"/>
            <a:ext cx="1001712" cy="1095375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9" name="Рисунок 8" descr="742_2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313" y="3429000"/>
            <a:ext cx="1189037" cy="935038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10" name="Рисунок 9" descr="gasflamme_dp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75" y="4429125"/>
            <a:ext cx="1289050" cy="962025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6" grpId="1" build="p"/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Элементы поквартирного отопления:</a:t>
            </a:r>
          </a:p>
        </p:txBody>
      </p:sp>
      <p:sp>
        <p:nvSpPr>
          <p:cNvPr id="48131" name="Содержимое 2"/>
          <p:cNvSpPr>
            <a:spLocks noGrp="1"/>
          </p:cNvSpPr>
          <p:nvPr>
            <p:ph idx="1"/>
          </p:nvPr>
        </p:nvSpPr>
        <p:spPr>
          <a:xfrm>
            <a:off x="714375" y="1214438"/>
            <a:ext cx="6500813" cy="4572000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rabicPeriod"/>
            </a:pPr>
            <a:r>
              <a:rPr lang="ru-RU" sz="2800" dirty="0" smtClean="0">
                <a:solidFill>
                  <a:schemeClr val="accent1"/>
                </a:solidFill>
                <a:latin typeface="Book Antiqua" pitchFamily="18" charset="0"/>
              </a:rPr>
              <a:t>ОТОПИТЕЛЬНЫЙ КОТЕЛ</a:t>
            </a:r>
          </a:p>
          <a:p>
            <a:pPr marL="514350" indent="-514350" eaLnBrk="1" hangingPunct="1">
              <a:buFont typeface="Arial" charset="0"/>
              <a:buAutoNum type="arabicPeriod"/>
            </a:pPr>
            <a:r>
              <a:rPr lang="ru-RU" sz="2800" dirty="0" smtClean="0">
                <a:solidFill>
                  <a:schemeClr val="accent1"/>
                </a:solidFill>
                <a:latin typeface="Book Antiqua" pitchFamily="18" charset="0"/>
              </a:rPr>
              <a:t>ОТОПИТЕЛЬНЫЕ ПРИБОРЫ И ТРУБОПРОВОДЫ</a:t>
            </a:r>
          </a:p>
          <a:p>
            <a:pPr marL="514350" indent="-514350" eaLnBrk="1" hangingPunct="1">
              <a:buFont typeface="Arial" charset="0"/>
              <a:buAutoNum type="arabicPeriod"/>
            </a:pPr>
            <a:r>
              <a:rPr lang="ru-RU" sz="2800" dirty="0" smtClean="0">
                <a:solidFill>
                  <a:schemeClr val="accent1"/>
                </a:solidFill>
                <a:latin typeface="Book Antiqua" pitchFamily="18" charset="0"/>
              </a:rPr>
              <a:t>СИСТЕМА ГАЗОСНАБЖЕНИЯ</a:t>
            </a:r>
          </a:p>
          <a:p>
            <a:pPr marL="514350" indent="-514350" eaLnBrk="1" hangingPunct="1">
              <a:buFont typeface="Arial" charset="0"/>
              <a:buAutoNum type="arabicPeriod"/>
            </a:pPr>
            <a:r>
              <a:rPr lang="ru-RU" sz="2800" dirty="0" smtClean="0">
                <a:solidFill>
                  <a:schemeClr val="accent1"/>
                </a:solidFill>
                <a:latin typeface="Book Antiqua" pitchFamily="18" charset="0"/>
              </a:rPr>
              <a:t>СИСТЕМЫ ПОДАЧИ ВОЗДУХА И УДАЛЕНИЯ ПРОДУКТОВ СГОРАНИЯ</a:t>
            </a:r>
          </a:p>
          <a:p>
            <a:pPr marL="514350" indent="-514350" eaLnBrk="1" hangingPunct="1">
              <a:buFont typeface="Arial" charset="0"/>
              <a:buAutoNum type="arabicPeriod"/>
            </a:pPr>
            <a:r>
              <a:rPr lang="ru-RU" sz="2800" dirty="0" smtClean="0">
                <a:solidFill>
                  <a:schemeClr val="accent1"/>
                </a:solidFill>
                <a:latin typeface="Book Antiqua" pitchFamily="18" charset="0"/>
              </a:rPr>
              <a:t>СИСТЕМЫ ХОЛОДНОЙ И ГОРЯЧЕЙ ВОДЫ</a:t>
            </a:r>
          </a:p>
          <a:p>
            <a:pPr marL="514350" indent="-514350" eaLnBrk="1" hangingPunct="1">
              <a:buFont typeface="Arial" charset="0"/>
              <a:buAutoNum type="arabicPeriod"/>
            </a:pPr>
            <a:endParaRPr lang="ru-RU" sz="2800" dirty="0" smtClean="0">
              <a:solidFill>
                <a:schemeClr val="accent1"/>
              </a:solidFill>
              <a:latin typeface="Book Antiqua" pitchFamily="18" charset="0"/>
            </a:endParaRPr>
          </a:p>
          <a:p>
            <a:pPr marL="514350" indent="-514350" eaLnBrk="1" hangingPunct="1">
              <a:buFont typeface="Arial" charset="0"/>
              <a:buAutoNum type="arabicPeriod"/>
            </a:pPr>
            <a:endParaRPr lang="ru-RU" sz="2800" dirty="0" smtClean="0">
              <a:solidFill>
                <a:schemeClr val="accent1"/>
              </a:solidFill>
              <a:latin typeface="Book Antiqua" pitchFamily="18" charset="0"/>
            </a:endParaRPr>
          </a:p>
        </p:txBody>
      </p:sp>
      <p:pic>
        <p:nvPicPr>
          <p:cNvPr id="5" name="Picture 5" descr="белгород (10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2924175"/>
            <a:ext cx="1847850" cy="1385888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6" name="Picture 6" descr="komplekt_koaks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4437063"/>
            <a:ext cx="1641475" cy="2187575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5825" y="904810"/>
            <a:ext cx="1465114" cy="2011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2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2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000"/>
                            </p:stCondLst>
                            <p:childTnLst>
                              <p:par>
                                <p:cTn id="4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0" grpId="1"/>
      <p:bldP spid="48131" grpId="0" uiExpand="1" build="p"/>
      <p:bldP spid="48131" grpId="1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42938" y="214313"/>
            <a:ext cx="8070850" cy="5432425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Основные элементы поквартирного отопления</a:t>
            </a:r>
            <a:endParaRPr lang="ru-RU" sz="3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65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81125" y="1357313"/>
            <a:ext cx="6977063" cy="4525962"/>
          </a:xfrm>
          <a:ln>
            <a:solidFill>
              <a:schemeClr val="accent3">
                <a:lumMod val="75000"/>
              </a:schemeClr>
            </a:solidFill>
          </a:ln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10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Основные элементы поквартирного отопления</a:t>
            </a:r>
            <a:endParaRPr lang="ru-RU" sz="3000" dirty="0">
              <a:solidFill>
                <a:schemeClr val="accent2">
                  <a:lumMod val="75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675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85888" y="1357313"/>
            <a:ext cx="6967537" cy="4525962"/>
          </a:xfrm>
          <a:ln>
            <a:solidFill>
              <a:schemeClr val="accent3">
                <a:lumMod val="75000"/>
              </a:schemeClr>
            </a:solidFill>
          </a:ln>
        </p:spPr>
      </p:pic>
      <p:cxnSp>
        <p:nvCxnSpPr>
          <p:cNvPr id="7" name="Прямая со стрелкой 6"/>
          <p:cNvCxnSpPr/>
          <p:nvPr/>
        </p:nvCxnSpPr>
        <p:spPr>
          <a:xfrm rot="10800000">
            <a:off x="4643438" y="3000375"/>
            <a:ext cx="571500" cy="2857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214938" y="2928938"/>
            <a:ext cx="2214562" cy="646112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Двухконтурный газовый котел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Основные элементы поквартирного отопления</a:t>
            </a:r>
            <a:endParaRPr lang="ru-RU" sz="3000" dirty="0">
              <a:solidFill>
                <a:schemeClr val="accent2">
                  <a:lumMod val="75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686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85888" y="1357313"/>
            <a:ext cx="6967537" cy="4525962"/>
          </a:xfrm>
          <a:ln>
            <a:solidFill>
              <a:schemeClr val="accent3">
                <a:lumMod val="75000"/>
              </a:schemeClr>
            </a:solidFill>
          </a:ln>
        </p:spPr>
      </p:pic>
      <p:cxnSp>
        <p:nvCxnSpPr>
          <p:cNvPr id="7" name="Прямая со стрелкой 6"/>
          <p:cNvCxnSpPr>
            <a:stCxn id="9" idx="1"/>
          </p:cNvCxnSpPr>
          <p:nvPr/>
        </p:nvCxnSpPr>
        <p:spPr>
          <a:xfrm rot="10800000" flipV="1">
            <a:off x="4643438" y="1966913"/>
            <a:ext cx="500062" cy="333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143500" y="1643063"/>
            <a:ext cx="2214563" cy="646112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Подача воздуха и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дымоудаление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85888" y="1357313"/>
            <a:ext cx="6967537" cy="4525962"/>
          </a:xfrm>
          <a:ln>
            <a:solidFill>
              <a:schemeClr val="accent3">
                <a:lumMod val="75000"/>
              </a:schemeClr>
            </a:solidFill>
          </a:ln>
        </p:spPr>
      </p:pic>
      <p:cxnSp>
        <p:nvCxnSpPr>
          <p:cNvPr id="7" name="Прямая со стрелкой 6"/>
          <p:cNvCxnSpPr>
            <a:stCxn id="9" idx="1"/>
          </p:cNvCxnSpPr>
          <p:nvPr/>
        </p:nvCxnSpPr>
        <p:spPr>
          <a:xfrm rot="10800000" flipV="1">
            <a:off x="3929063" y="3181350"/>
            <a:ext cx="642937" cy="319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4572000" y="2857500"/>
            <a:ext cx="1214438" cy="646113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Газовая часть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6096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0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Основные элементы поквартирного отопления</a:t>
            </a:r>
            <a:endParaRPr lang="ru-RU" sz="3000" dirty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Основные элементы поквартирного отопления</a:t>
            </a:r>
            <a:endParaRPr lang="ru-RU" sz="3000" dirty="0">
              <a:solidFill>
                <a:schemeClr val="accent2">
                  <a:lumMod val="75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7065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85888" y="1357313"/>
            <a:ext cx="6967537" cy="4525962"/>
          </a:xfrm>
          <a:ln>
            <a:solidFill>
              <a:schemeClr val="accent3">
                <a:lumMod val="75000"/>
              </a:schemeClr>
            </a:solidFill>
          </a:ln>
        </p:spPr>
      </p:pic>
      <p:cxnSp>
        <p:nvCxnSpPr>
          <p:cNvPr id="7" name="Прямая со стрелкой 6"/>
          <p:cNvCxnSpPr/>
          <p:nvPr/>
        </p:nvCxnSpPr>
        <p:spPr>
          <a:xfrm rot="16200000" flipV="1">
            <a:off x="5393531" y="3750470"/>
            <a:ext cx="714375" cy="2143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643563" y="4214813"/>
            <a:ext cx="1714500" cy="646112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Контур отопления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 flipH="1" flipV="1">
            <a:off x="6822281" y="3750470"/>
            <a:ext cx="714375" cy="2143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12" idx="2"/>
          </p:cNvCxnSpPr>
          <p:nvPr/>
        </p:nvCxnSpPr>
        <p:spPr>
          <a:xfrm rot="5400000">
            <a:off x="6632575" y="2381251"/>
            <a:ext cx="415925" cy="3937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929313" y="2000250"/>
            <a:ext cx="2214562" cy="369888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Радиаторы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2" grpId="0" animBg="1"/>
      <p:bldP spid="1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Основные элементы поквартирного отопления</a:t>
            </a:r>
            <a:endParaRPr lang="ru-RU" sz="3000" dirty="0">
              <a:solidFill>
                <a:schemeClr val="accent2">
                  <a:lumMod val="75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7168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85888" y="1357313"/>
            <a:ext cx="6967537" cy="4525962"/>
          </a:xfrm>
          <a:ln>
            <a:solidFill>
              <a:schemeClr val="accent3">
                <a:lumMod val="75000"/>
              </a:schemeClr>
            </a:solidFill>
          </a:ln>
        </p:spPr>
      </p:pic>
      <p:cxnSp>
        <p:nvCxnSpPr>
          <p:cNvPr id="7" name="Прямая со стрелкой 6"/>
          <p:cNvCxnSpPr/>
          <p:nvPr/>
        </p:nvCxnSpPr>
        <p:spPr>
          <a:xfrm rot="10800000" flipV="1">
            <a:off x="3000375" y="4714875"/>
            <a:ext cx="1071563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4071938" y="4143375"/>
            <a:ext cx="2428875" cy="646113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Горячее и холодное водоснабжение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rot="10800000">
            <a:off x="4143375" y="3786188"/>
            <a:ext cx="428625" cy="3571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4313" y="0"/>
            <a:ext cx="8929687" cy="785813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Расчет затрат по отоплению и горячему водоснабжению средней 2-х комнатной квартиры в РТ (3 чел)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</p:txBody>
      </p:sp>
      <p:graphicFrame>
        <p:nvGraphicFramePr>
          <p:cNvPr id="75779" name="Group 3"/>
          <p:cNvGraphicFramePr>
            <a:graphicFrameLocks noGrp="1"/>
          </p:cNvGraphicFramePr>
          <p:nvPr/>
        </p:nvGraphicFramePr>
        <p:xfrm>
          <a:off x="357188" y="714375"/>
          <a:ext cx="8429625" cy="5434965"/>
        </p:xfrm>
        <a:graphic>
          <a:graphicData uri="http://schemas.openxmlformats.org/drawingml/2006/table">
            <a:tbl>
              <a:tblPr/>
              <a:tblGrid>
                <a:gridCol w="285750"/>
                <a:gridCol w="4429125"/>
                <a:gridCol w="2000250"/>
                <a:gridCol w="1714500"/>
              </a:tblGrid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№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Затраты в счет -квитанции по квартплате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Центральное отопление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Поквартирное отопление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Строка </a:t>
                      </a:r>
                      <a:r>
                        <a:rPr kumimoji="0" lang="ru-RU" sz="10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отопление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 в счет-квитанации по квартплате, тариф (ориентировочно)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1300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 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Строка </a:t>
                      </a:r>
                      <a:r>
                        <a:rPr kumimoji="0" lang="ru-RU" sz="10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погашение стоимости установленного поквартирного отопления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 в счет-квитанации по квартплате (7470400/84мес), с 2-х годичным сервисным обслуживанием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 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889,33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Строка горячая вода (тариф 34,33руб/1чел*3=103р)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103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 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Строка техническое обслуживание центрального отопления , тариф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100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 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Строка текущий ремонт сетей центрального отопления, тариф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95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 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Строка текущий ремонт сетей центрального горячего водоснабжения, тариф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95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 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Строка сервисное обслуживание газового котла, тариф (через 2 года)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 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 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 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 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 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Оплата общего (отопление, гор.вода, пищеприготовление) потребленного газа (в среднем по году (счетчик 400*5+150*7/12)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 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254,15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9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Оплата   газа на пищеприготовление (тариф 15р/1чел*3чел)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45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 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 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ИТОГО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1738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1143,48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Разница в месяц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594,52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Разница за год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7134,24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Через 7 лет или </a:t>
                      </a: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8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4 месяца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3387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F6228"/>
                        </a:solidFill>
                        <a:effectLst/>
                        <a:latin typeface="Arial Cyr"/>
                        <a:cs typeface="Arial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654.7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F6228"/>
                        </a:solidFill>
                        <a:effectLst/>
                        <a:latin typeface="Arial Cyr"/>
                        <a:cs typeface="Arial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Разница в месяц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2732.3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F6228"/>
                        </a:solidFill>
                        <a:effectLst/>
                        <a:latin typeface="Arial Cyr"/>
                        <a:cs typeface="Arial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Разница за год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Arial Cyr"/>
                          <a:cs typeface="Arial" charset="0"/>
                        </a:rPr>
                        <a:t>32787.6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F6228"/>
                        </a:solidFill>
                        <a:effectLst/>
                        <a:latin typeface="Arial Cyr"/>
                        <a:cs typeface="Arial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86625" y="2143125"/>
            <a:ext cx="1714500" cy="3324225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>
            <a:spAutoFit/>
          </a:bodyPr>
          <a:lstStyle/>
          <a:p>
            <a:r>
              <a:rPr lang="ru-RU" sz="1000">
                <a:latin typeface="Book Antiqua" pitchFamily="18" charset="0"/>
              </a:rPr>
              <a:t> </a:t>
            </a:r>
            <a:r>
              <a:rPr lang="ru-RU" sz="1000">
                <a:solidFill>
                  <a:srgbClr val="002060"/>
                </a:solidFill>
                <a:latin typeface="Book Antiqua" pitchFamily="18" charset="0"/>
              </a:rPr>
              <a:t>▬</a:t>
            </a:r>
            <a:r>
              <a:rPr lang="ru-RU" sz="1000">
                <a:latin typeface="Book Antiqua" pitchFamily="18" charset="0"/>
              </a:rPr>
              <a:t> </a:t>
            </a:r>
            <a:r>
              <a:rPr lang="ru-RU" sz="1000">
                <a:solidFill>
                  <a:srgbClr val="4F6228"/>
                </a:solidFill>
                <a:latin typeface="Book Antiqua" pitchFamily="18" charset="0"/>
              </a:rPr>
              <a:t>- </a:t>
            </a:r>
            <a:r>
              <a:rPr lang="ru-RU" sz="1000">
                <a:solidFill>
                  <a:srgbClr val="4F6228"/>
                </a:solidFill>
                <a:latin typeface="Book Antiqua" pitchFamily="18" charset="0"/>
                <a:ea typeface="Arial Cyr"/>
                <a:cs typeface="Arial Cyr"/>
              </a:rPr>
              <a:t>Оплата за центральное отопление, горячее водоснабжение и сопутствующие услуги  (с учетом ежегодного 10% увеличения стоимости)</a:t>
            </a:r>
            <a:endParaRPr lang="ru-RU" sz="1000">
              <a:solidFill>
                <a:srgbClr val="4F6228"/>
              </a:solidFill>
              <a:latin typeface="Book Antiqua" pitchFamily="18" charset="0"/>
            </a:endParaRPr>
          </a:p>
          <a:p>
            <a:r>
              <a:rPr lang="ru-RU" sz="1000">
                <a:solidFill>
                  <a:srgbClr val="800080"/>
                </a:solidFill>
                <a:latin typeface="Book Antiqua" pitchFamily="18" charset="0"/>
              </a:rPr>
              <a:t> ▬ </a:t>
            </a:r>
            <a:r>
              <a:rPr lang="ru-RU" sz="1000">
                <a:solidFill>
                  <a:srgbClr val="4F6228"/>
                </a:solidFill>
                <a:latin typeface="Book Antiqua" pitchFamily="18" charset="0"/>
              </a:rPr>
              <a:t>- </a:t>
            </a:r>
            <a:r>
              <a:rPr lang="ru-RU" sz="1000">
                <a:solidFill>
                  <a:srgbClr val="4F6228"/>
                </a:solidFill>
                <a:latin typeface="Book Antiqua" pitchFamily="18" charset="0"/>
                <a:ea typeface="Arial Cyr"/>
                <a:cs typeface="Arial Cyr"/>
              </a:rPr>
              <a:t>Общая сумма платежей за индивидуальное отопление (лизинг+газ+сервис), с учетом ежегодного 10% увеличения стоимости газа и сервиса </a:t>
            </a:r>
          </a:p>
          <a:p>
            <a:r>
              <a:rPr lang="ru-RU" sz="1000">
                <a:solidFill>
                  <a:srgbClr val="800080"/>
                </a:solidFill>
                <a:latin typeface="Book Antiqua" pitchFamily="18" charset="0"/>
              </a:rPr>
              <a:t> </a:t>
            </a:r>
            <a:r>
              <a:rPr lang="ru-RU" sz="1000">
                <a:solidFill>
                  <a:srgbClr val="FF00FF"/>
                </a:solidFill>
                <a:latin typeface="Book Antiqua" pitchFamily="18" charset="0"/>
              </a:rPr>
              <a:t>▬</a:t>
            </a:r>
            <a:r>
              <a:rPr lang="ru-RU" sz="1000">
                <a:solidFill>
                  <a:srgbClr val="800080"/>
                </a:solidFill>
                <a:latin typeface="Book Antiqua" pitchFamily="18" charset="0"/>
              </a:rPr>
              <a:t> </a:t>
            </a:r>
            <a:r>
              <a:rPr lang="ru-RU" sz="1000">
                <a:solidFill>
                  <a:srgbClr val="4F6228"/>
                </a:solidFill>
                <a:latin typeface="Book Antiqua" pitchFamily="18" charset="0"/>
              </a:rPr>
              <a:t>-</a:t>
            </a:r>
            <a:r>
              <a:rPr lang="en-US" sz="1000">
                <a:solidFill>
                  <a:srgbClr val="4F6228"/>
                </a:solidFill>
                <a:latin typeface="Book Antiqua" pitchFamily="18" charset="0"/>
              </a:rPr>
              <a:t> </a:t>
            </a:r>
            <a:r>
              <a:rPr lang="ru-RU" sz="1000">
                <a:solidFill>
                  <a:srgbClr val="4F6228"/>
                </a:solidFill>
                <a:latin typeface="Book Antiqua" pitchFamily="18" charset="0"/>
                <a:ea typeface="Arial Cyr"/>
                <a:cs typeface="Arial Cyr"/>
              </a:rPr>
              <a:t>Лизинговые платежи</a:t>
            </a:r>
          </a:p>
          <a:p>
            <a:r>
              <a:rPr lang="en-US" sz="1000">
                <a:solidFill>
                  <a:srgbClr val="FF00FF"/>
                </a:solidFill>
                <a:latin typeface="Book Antiqua" pitchFamily="18" charset="0"/>
              </a:rPr>
              <a:t> </a:t>
            </a:r>
            <a:r>
              <a:rPr lang="ru-RU" sz="1000">
                <a:solidFill>
                  <a:srgbClr val="FFFF00"/>
                </a:solidFill>
                <a:latin typeface="Book Antiqua" pitchFamily="18" charset="0"/>
              </a:rPr>
              <a:t>▬</a:t>
            </a:r>
            <a:r>
              <a:rPr lang="ru-RU" sz="1000">
                <a:solidFill>
                  <a:srgbClr val="800080"/>
                </a:solidFill>
                <a:latin typeface="Book Antiqua" pitchFamily="18" charset="0"/>
              </a:rPr>
              <a:t> </a:t>
            </a:r>
            <a:r>
              <a:rPr lang="ru-RU" sz="1000">
                <a:solidFill>
                  <a:srgbClr val="4F6228"/>
                </a:solidFill>
                <a:latin typeface="Book Antiqua" pitchFamily="18" charset="0"/>
              </a:rPr>
              <a:t>-</a:t>
            </a:r>
            <a:r>
              <a:rPr lang="en-US" sz="1000">
                <a:solidFill>
                  <a:srgbClr val="4F6228"/>
                </a:solidFill>
                <a:latin typeface="Book Antiqua" pitchFamily="18" charset="0"/>
              </a:rPr>
              <a:t> </a:t>
            </a:r>
            <a:r>
              <a:rPr lang="ru-RU" sz="1000">
                <a:solidFill>
                  <a:srgbClr val="4F6228"/>
                </a:solidFill>
                <a:latin typeface="Book Antiqua" pitchFamily="18" charset="0"/>
                <a:ea typeface="Arial Cyr"/>
                <a:cs typeface="Arial Cyr"/>
              </a:rPr>
              <a:t>Оплата за газ</a:t>
            </a:r>
          </a:p>
          <a:p>
            <a:r>
              <a:rPr lang="en-US" sz="1000">
                <a:solidFill>
                  <a:srgbClr val="FFFF00"/>
                </a:solidFill>
                <a:latin typeface="Book Antiqua" pitchFamily="18" charset="0"/>
              </a:rPr>
              <a:t> </a:t>
            </a:r>
            <a:r>
              <a:rPr lang="ru-RU" sz="1000">
                <a:solidFill>
                  <a:srgbClr val="00FFFF"/>
                </a:solidFill>
                <a:latin typeface="Book Antiqua" pitchFamily="18" charset="0"/>
              </a:rPr>
              <a:t>▬</a:t>
            </a:r>
            <a:r>
              <a:rPr lang="ru-RU" sz="1000">
                <a:solidFill>
                  <a:srgbClr val="800080"/>
                </a:solidFill>
                <a:latin typeface="Book Antiqua" pitchFamily="18" charset="0"/>
              </a:rPr>
              <a:t> </a:t>
            </a:r>
            <a:r>
              <a:rPr lang="ru-RU" sz="1000">
                <a:solidFill>
                  <a:srgbClr val="4F6228"/>
                </a:solidFill>
                <a:latin typeface="Book Antiqua" pitchFamily="18" charset="0"/>
              </a:rPr>
              <a:t>-</a:t>
            </a:r>
            <a:r>
              <a:rPr lang="en-US" sz="1000">
                <a:solidFill>
                  <a:srgbClr val="4F6228"/>
                </a:solidFill>
                <a:latin typeface="Book Antiqua" pitchFamily="18" charset="0"/>
              </a:rPr>
              <a:t> </a:t>
            </a:r>
            <a:r>
              <a:rPr lang="ru-RU" sz="1000">
                <a:solidFill>
                  <a:srgbClr val="4F6228"/>
                </a:solidFill>
                <a:latin typeface="Book Antiqua" pitchFamily="18" charset="0"/>
                <a:ea typeface="Arial Cyr"/>
                <a:cs typeface="Arial Cyr"/>
              </a:rPr>
              <a:t>Оплата сервисного обслуживания</a:t>
            </a:r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/>
        </p:nvGraphicFramePr>
        <p:xfrm>
          <a:off x="0" y="0"/>
          <a:ext cx="8215370" cy="6072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28625" y="1785938"/>
            <a:ext cx="8429625" cy="2868612"/>
          </a:xfrm>
        </p:spPr>
        <p:txBody>
          <a:bodyPr>
            <a:normAutofit/>
          </a:bodyPr>
          <a:lstStyle/>
          <a:p>
            <a:pPr eaLnBrk="1" hangingPunct="1"/>
            <a:r>
              <a:rPr lang="ru-RU" sz="4000" smtClean="0">
                <a:solidFill>
                  <a:srgbClr val="98480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Реализация программы перехода на поквартирные системы отопления в Республике Татарстан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4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" y="-142875"/>
            <a:ext cx="8586788" cy="7858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Справка по установленным поквартирным системам отопления в 2005-2010 годах по районам Республики Татарстан</a:t>
            </a:r>
            <a:endParaRPr lang="ru-RU" sz="1200" dirty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</p:txBody>
      </p:sp>
      <p:graphicFrame>
        <p:nvGraphicFramePr>
          <p:cNvPr id="13" name="Содержимое 12"/>
          <p:cNvGraphicFramePr>
            <a:graphicFrameLocks noGrp="1"/>
          </p:cNvGraphicFramePr>
          <p:nvPr>
            <p:ph idx="1"/>
          </p:nvPr>
        </p:nvGraphicFramePr>
        <p:xfrm>
          <a:off x="857250" y="428625"/>
          <a:ext cx="8158162" cy="5786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"/>
                <a:gridCol w="1400172"/>
                <a:gridCol w="914400"/>
                <a:gridCol w="914400"/>
                <a:gridCol w="914400"/>
                <a:gridCol w="914400"/>
                <a:gridCol w="914400"/>
                <a:gridCol w="1028752"/>
                <a:gridCol w="800048"/>
              </a:tblGrid>
              <a:tr h="2255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 dirty="0">
                          <a:latin typeface="Arial Cyr"/>
                        </a:rPr>
                        <a:t>№  </a:t>
                      </a:r>
                      <a:r>
                        <a:rPr lang="ru-RU" sz="800" b="1" i="0" u="none" strike="noStrike" baseline="0" dirty="0" err="1">
                          <a:latin typeface="Arial Cyr"/>
                        </a:rPr>
                        <a:t>п</a:t>
                      </a:r>
                      <a:r>
                        <a:rPr lang="ru-RU" sz="800" b="1" i="0" u="none" strike="noStrike" baseline="0" dirty="0">
                          <a:latin typeface="Arial Cyr"/>
                        </a:rPr>
                        <a:t>/</a:t>
                      </a:r>
                      <a:r>
                        <a:rPr lang="ru-RU" sz="800" b="1" i="0" u="none" strike="noStrike" baseline="0" dirty="0" err="1">
                          <a:latin typeface="Arial Cyr"/>
                        </a:rPr>
                        <a:t>п</a:t>
                      </a:r>
                      <a:endParaRPr lang="ru-RU" sz="800" b="1" i="0" u="none" strike="noStrike" baseline="0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 dirty="0">
                          <a:latin typeface="Arial Cyr"/>
                        </a:rPr>
                        <a:t>Район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 dirty="0">
                          <a:latin typeface="Arial Cyr"/>
                        </a:rPr>
                        <a:t>2005 год, кв.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 dirty="0">
                          <a:latin typeface="Arial Cyr"/>
                        </a:rPr>
                        <a:t>2006 год, кв.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>
                          <a:latin typeface="Arial Cyr"/>
                        </a:rPr>
                        <a:t>2007 год, кв.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>
                          <a:latin typeface="Arial Cyr"/>
                        </a:rPr>
                        <a:t>2008 год, кв.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>
                          <a:latin typeface="Arial Cyr"/>
                        </a:rPr>
                        <a:t>2009 год, кв.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>
                          <a:latin typeface="Arial Cyr"/>
                        </a:rPr>
                        <a:t>2010 год, кв.(прогноз)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baseline="0" dirty="0">
                          <a:latin typeface="Arial Cyr"/>
                        </a:rPr>
                        <a:t>Всего, кв.</a:t>
                      </a:r>
                    </a:p>
                  </a:txBody>
                  <a:tcPr marL="9525" marR="9525" marT="9525" marB="0" anchor="ctr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 err="1">
                          <a:latin typeface="Arial Cyr"/>
                        </a:rPr>
                        <a:t>Азнакаевский</a:t>
                      </a:r>
                      <a:endParaRPr lang="ru-RU" sz="800" b="0" i="0" u="none" strike="noStrike" baseline="0" dirty="0">
                        <a:latin typeface="Arial Cyr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204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 err="1">
                          <a:latin typeface="Arial Cyr"/>
                        </a:rPr>
                        <a:t>Агрызский</a:t>
                      </a:r>
                      <a:endParaRPr lang="ru-RU" sz="800" b="0" i="0" u="none" strike="noStrike" baseline="0" dirty="0">
                        <a:latin typeface="Arial Cyr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362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 err="1">
                          <a:latin typeface="Arial Cyr"/>
                        </a:rPr>
                        <a:t>Аксубаевский</a:t>
                      </a:r>
                      <a:r>
                        <a:rPr lang="ru-RU" sz="800" b="0" i="0" u="none" strike="noStrike" baseline="0" dirty="0">
                          <a:latin typeface="Arial Cyr"/>
                        </a:rPr>
                        <a:t>       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227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453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Алексеевский   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429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 err="1">
                          <a:latin typeface="Arial Cyr"/>
                        </a:rPr>
                        <a:t>Алькеевский</a:t>
                      </a:r>
                      <a:endParaRPr lang="ru-RU" sz="800" b="0" i="0" u="none" strike="noStrike" baseline="0" dirty="0">
                        <a:latin typeface="Arial Cyr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88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 err="1">
                          <a:latin typeface="Arial Cyr"/>
                        </a:rPr>
                        <a:t>Альметьевский</a:t>
                      </a:r>
                      <a:r>
                        <a:rPr lang="ru-RU" sz="800" b="0" i="0" u="none" strike="noStrike" baseline="0" dirty="0">
                          <a:latin typeface="Arial Cyr"/>
                        </a:rPr>
                        <a:t>   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616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1 290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2457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 err="1">
                          <a:latin typeface="Arial Cyr"/>
                        </a:rPr>
                        <a:t>Апастовский</a:t>
                      </a:r>
                      <a:endParaRPr lang="ru-RU" sz="800" b="0" i="0" u="none" strike="noStrike" baseline="0" dirty="0">
                        <a:latin typeface="Arial Cyr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482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Арский                 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615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 err="1">
                          <a:latin typeface="Arial Cyr"/>
                        </a:rPr>
                        <a:t>Атнинский</a:t>
                      </a:r>
                      <a:endParaRPr lang="ru-RU" sz="800" b="0" i="0" u="none" strike="noStrike" baseline="0" dirty="0">
                        <a:latin typeface="Arial Cyr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</a:tr>
              <a:tr h="1252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 err="1">
                          <a:latin typeface="Arial Cyr"/>
                        </a:rPr>
                        <a:t>Бавлинский</a:t>
                      </a:r>
                      <a:r>
                        <a:rPr lang="ru-RU" sz="800" b="0" i="0" u="none" strike="noStrike" baseline="0" dirty="0">
                          <a:latin typeface="Arial Cyr"/>
                        </a:rPr>
                        <a:t>      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609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Балтасинский      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171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 err="1">
                          <a:latin typeface="Arial Cyr"/>
                        </a:rPr>
                        <a:t>Бугульминский</a:t>
                      </a:r>
                      <a:endParaRPr lang="ru-RU" sz="800" b="0" i="0" u="none" strike="noStrike" baseline="0" dirty="0">
                        <a:latin typeface="Arial Cyr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422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636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164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1820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 err="1">
                          <a:latin typeface="Arial Cyr"/>
                        </a:rPr>
                        <a:t>Буинский</a:t>
                      </a:r>
                      <a:r>
                        <a:rPr lang="ru-RU" sz="800" b="0" i="0" u="none" strike="noStrike" baseline="0" dirty="0">
                          <a:latin typeface="Arial Cyr"/>
                        </a:rPr>
                        <a:t>                       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185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608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Высокогорский  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1 055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1976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Елабужский                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532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238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411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1368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 err="1">
                          <a:latin typeface="Arial Cyr"/>
                        </a:rPr>
                        <a:t>Дрожжановский</a:t>
                      </a:r>
                      <a:endParaRPr lang="ru-RU" sz="800" b="0" i="0" u="none" strike="noStrike" baseline="0" dirty="0">
                        <a:latin typeface="Arial Cyr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174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203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Заинский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622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Зеленодольский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652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1274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Казань, Кировский р-н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               Советский р-н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         </a:t>
                      </a:r>
                      <a:r>
                        <a:rPr lang="ru-RU" sz="800" b="0" i="0" u="none" strike="noStrike" baseline="0" dirty="0" smtClean="0">
                          <a:latin typeface="Arial Cyr"/>
                        </a:rPr>
                        <a:t> Приволжский </a:t>
                      </a:r>
                      <a:r>
                        <a:rPr lang="ru-RU" sz="800" b="0" i="0" u="none" strike="noStrike" baseline="0" dirty="0">
                          <a:latin typeface="Arial Cyr"/>
                        </a:rPr>
                        <a:t>р-н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102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Камско-Устьинский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422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Кукморский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406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685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Лаишевский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454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871</a:t>
                      </a:r>
                    </a:p>
                  </a:txBody>
                  <a:tcPr marL="9525" marR="9525" marT="9525" marB="0" anchor="b"/>
                </a:tc>
              </a:tr>
              <a:tr h="1297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Лениногорский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421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709</a:t>
                      </a:r>
                    </a:p>
                  </a:txBody>
                  <a:tcPr marL="9525" marR="9525" marT="9525" marB="0" anchor="b"/>
                </a:tc>
              </a:tr>
              <a:tr h="11780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Мензелинский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2 228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551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3049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Менделеевский   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103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Муслюмовский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120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Новошешминский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611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Нижнекамский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190</a:t>
                      </a:r>
                    </a:p>
                  </a:txBody>
                  <a:tcPr marL="9525" marR="9525" marT="9525" marB="0" anchor="b"/>
                </a:tc>
              </a:tr>
              <a:tr h="1205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Нурлатский            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834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1010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Пестречинский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414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852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Рыбно-Слободский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186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Сармановский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137</a:t>
                      </a:r>
                    </a:p>
                  </a:txBody>
                  <a:tcPr marL="9525" marR="9525" marT="9525" marB="0" anchor="b"/>
                </a:tc>
              </a:tr>
              <a:tr h="1311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Сабинский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Спасский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73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Тукаевский  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525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1222</a:t>
                      </a:r>
                    </a:p>
                  </a:txBody>
                  <a:tcPr marL="9525" marR="9525" marT="9525" marB="0" anchor="b"/>
                </a:tc>
              </a:tr>
              <a:tr h="1437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Тюлячинский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</a:tr>
              <a:tr h="1252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Черемшанский   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367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Чистопольский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437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>
                          <a:latin typeface="Arial Cyr"/>
                        </a:rPr>
                        <a:t>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Ютазинский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baseline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>
                          <a:latin typeface="Arial Cyr"/>
                        </a:rPr>
                        <a:t>117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288</a:t>
                      </a:r>
                    </a:p>
                  </a:txBody>
                  <a:tcPr marL="9525" marR="9525" marT="9525" marB="0" anchor="b"/>
                </a:tc>
              </a:tr>
              <a:tr h="1170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baseline="0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baseline="0" dirty="0">
                          <a:latin typeface="Arial Cyr"/>
                        </a:rPr>
                        <a:t>ИТОГО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baseline="0" dirty="0">
                          <a:solidFill>
                            <a:srgbClr val="FF0000"/>
                          </a:solidFill>
                          <a:latin typeface="Arial Cyr"/>
                        </a:rPr>
                        <a:t>1 532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baseline="0" dirty="0">
                          <a:solidFill>
                            <a:srgbClr val="FF0000"/>
                          </a:solidFill>
                          <a:latin typeface="Arial Cyr"/>
                        </a:rPr>
                        <a:t>4 139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baseline="0" dirty="0">
                          <a:solidFill>
                            <a:srgbClr val="FF0000"/>
                          </a:solidFill>
                          <a:latin typeface="Arial Cyr"/>
                        </a:rPr>
                        <a:t>5 100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baseline="0" dirty="0">
                          <a:solidFill>
                            <a:srgbClr val="FF0000"/>
                          </a:solidFill>
                          <a:latin typeface="Arial Cyr"/>
                        </a:rPr>
                        <a:t>4 552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baseline="0" dirty="0">
                          <a:solidFill>
                            <a:srgbClr val="FF0000"/>
                          </a:solidFill>
                          <a:latin typeface="Arial Cyr"/>
                        </a:rPr>
                        <a:t>4 012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baseline="0" dirty="0">
                          <a:solidFill>
                            <a:srgbClr val="FF0000"/>
                          </a:solidFill>
                          <a:latin typeface="Arial Cyr"/>
                        </a:rPr>
                        <a:t>5 911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baseline="0" dirty="0">
                          <a:solidFill>
                            <a:srgbClr val="FF0000"/>
                          </a:solidFill>
                          <a:latin typeface="Arial Cyr"/>
                        </a:rPr>
                        <a:t>25 246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2005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год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4" name="Содержимое 3" descr="tatar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35063" y="1600200"/>
            <a:ext cx="6873875" cy="4525963"/>
          </a:xfrm>
        </p:spPr>
      </p:pic>
      <p:pic>
        <p:nvPicPr>
          <p:cNvPr id="9" name="Содержимое 3" descr="tata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571625"/>
            <a:ext cx="6858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3" descr="tata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27125" y="1571625"/>
            <a:ext cx="68738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градация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3" y="2020888"/>
            <a:ext cx="1971675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0" y="3143250"/>
            <a:ext cx="51435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Итого: </a:t>
            </a:r>
            <a:r>
              <a:rPr lang="ru-RU" sz="6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1 532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200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6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год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35842" name="Содержимое 3" descr="tatar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35063" y="1600200"/>
            <a:ext cx="6873875" cy="4525963"/>
          </a:xfrm>
        </p:spPr>
      </p:pic>
      <p:pic>
        <p:nvPicPr>
          <p:cNvPr id="35843" name="Содержимое 3" descr="tata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7125" y="1571625"/>
            <a:ext cx="68738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Содержимое 3" descr="tata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571625"/>
            <a:ext cx="6858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3" descr="tata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600200"/>
            <a:ext cx="685800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Содержимое 3" descr="tata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27125" y="1571625"/>
            <a:ext cx="68738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Рисунок 7" descr="градация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313" y="2020888"/>
            <a:ext cx="1971675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71688" y="3071813"/>
            <a:ext cx="5072062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Итого: </a:t>
            </a:r>
            <a:r>
              <a:rPr lang="ru-RU" sz="6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4 139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200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7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год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36866" name="Содержимое 3" descr="tatar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35063" y="1600200"/>
            <a:ext cx="6873875" cy="4525963"/>
          </a:xfrm>
        </p:spPr>
      </p:pic>
      <p:pic>
        <p:nvPicPr>
          <p:cNvPr id="36867" name="Содержимое 3" descr="tata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7125" y="1617663"/>
            <a:ext cx="687387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3" descr="tata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600200"/>
            <a:ext cx="685800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Содержимое 3" descr="tata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27125" y="1617663"/>
            <a:ext cx="687387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Рисунок 7" descr="градация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313" y="2020888"/>
            <a:ext cx="1971675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14563" y="3071813"/>
            <a:ext cx="6715125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Итого: </a:t>
            </a:r>
            <a:r>
              <a:rPr lang="ru-RU" sz="6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5 100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200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8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год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37890" name="Содержимое 3" descr="tatar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35063" y="1600200"/>
            <a:ext cx="6873875" cy="4525963"/>
          </a:xfrm>
        </p:spPr>
      </p:pic>
      <p:pic>
        <p:nvPicPr>
          <p:cNvPr id="37891" name="Содержимое 3" descr="tata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7125" y="1617663"/>
            <a:ext cx="687387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3" descr="tata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600200"/>
            <a:ext cx="685800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Содержимое 3" descr="tata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27125" y="1617663"/>
            <a:ext cx="687387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Рисунок 7" descr="градация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313" y="2020888"/>
            <a:ext cx="1971675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143125" y="3143250"/>
            <a:ext cx="6143625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Итого: </a:t>
            </a:r>
            <a:r>
              <a:rPr lang="ru-RU" sz="6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4 552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200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9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год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38914" name="Содержимое 3" descr="tatar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35063" y="1600200"/>
            <a:ext cx="6873875" cy="4525963"/>
          </a:xfrm>
        </p:spPr>
      </p:pic>
      <p:pic>
        <p:nvPicPr>
          <p:cNvPr id="38915" name="Содержимое 3" descr="tata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617663"/>
            <a:ext cx="687387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3" descr="tata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628775"/>
            <a:ext cx="685800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Содержимое 3" descr="tata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27125" y="1571625"/>
            <a:ext cx="68738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Рисунок 7" descr="градация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313" y="2020888"/>
            <a:ext cx="1971675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14563" y="3143250"/>
            <a:ext cx="5214937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Итого: </a:t>
            </a:r>
            <a:r>
              <a:rPr lang="ru-RU" sz="6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4 012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20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1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0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год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39938" name="Содержимое 3" descr="tatar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35063" y="1600200"/>
            <a:ext cx="6873875" cy="4525963"/>
          </a:xfrm>
        </p:spPr>
      </p:pic>
      <p:pic>
        <p:nvPicPr>
          <p:cNvPr id="39939" name="Содержимое 3" descr="tata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7125" y="1617663"/>
            <a:ext cx="687387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3" descr="tata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27125" y="1617663"/>
            <a:ext cx="687387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Содержимое 3" descr="tata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27125" y="1617663"/>
            <a:ext cx="687387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Рисунок 6" descr="градация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313" y="2020888"/>
            <a:ext cx="1971675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6" name="Прямоугольник 7"/>
          <p:cNvSpPr>
            <a:spLocks noChangeArrowheads="1"/>
          </p:cNvSpPr>
          <p:nvPr/>
        </p:nvSpPr>
        <p:spPr bwMode="auto">
          <a:xfrm>
            <a:off x="3929063" y="714375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  <a:latin typeface="Book Antiqua" pitchFamily="18" charset="0"/>
              </a:rPr>
              <a:t>В Казани планируется установить в 82 квартирах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00250" y="3286125"/>
            <a:ext cx="5929313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Итого: </a:t>
            </a:r>
            <a:r>
              <a:rPr lang="ru-RU" sz="6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6 052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7656" grpId="0"/>
      <p:bldP spid="27656" grpId="1"/>
      <p:bldP spid="5" grpId="0"/>
      <p:bldP spid="5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20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1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1 - 2012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год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27651" name="Содержимое 3" descr="tatar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35063" y="1600200"/>
            <a:ext cx="6873875" cy="4525963"/>
          </a:xfrm>
        </p:spPr>
      </p:pic>
      <p:pic>
        <p:nvPicPr>
          <p:cNvPr id="10" name="Содержимое 3" descr="tata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7125" y="1617663"/>
            <a:ext cx="687387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3" descr="tata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27125" y="1617663"/>
            <a:ext cx="687387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3" descr="tata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27125" y="1617663"/>
            <a:ext cx="687387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градация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313" y="2020888"/>
            <a:ext cx="1971675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143125" y="3071813"/>
            <a:ext cx="6786563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Итого: </a:t>
            </a:r>
            <a:r>
              <a:rPr lang="en-US" sz="6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1</a:t>
            </a:r>
            <a:r>
              <a:rPr lang="ru-RU" sz="6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2</a:t>
            </a:r>
            <a:r>
              <a:rPr lang="en-US" sz="6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+mn-cs"/>
              </a:rPr>
              <a:t> 000</a:t>
            </a:r>
            <a:endParaRPr lang="ru-RU" sz="6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86313" y="642938"/>
            <a:ext cx="40005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Итого с 2005 по 2012 годы планируется установить 25 тыс. котлов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  <p:bldP spid="11" grpId="0" build="allAtOnce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25" y="2428875"/>
            <a:ext cx="7529513" cy="14414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Проблемы при реализации программы и их решения</a:t>
            </a:r>
            <a:endParaRPr lang="ru-RU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1214438" y="714375"/>
            <a:ext cx="7286625" cy="481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L="457200" indent="-457200" fontAlgn="auto">
              <a:spcBef>
                <a:spcPct val="5000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Общее ветхое состояние  жилого фонда:</a:t>
            </a:r>
          </a:p>
          <a:p>
            <a:pPr marL="457200" indent="-4572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- Перепады напряжения в питающей электросети;</a:t>
            </a:r>
          </a:p>
          <a:p>
            <a:pPr marL="457200" indent="-4572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- Ветхость и высокая загрязнённость водопроводов;</a:t>
            </a:r>
          </a:p>
          <a:p>
            <a:pPr marL="457200" indent="-457200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- Отсутствие водопроводов и канализации;</a:t>
            </a:r>
          </a:p>
          <a:p>
            <a:pPr marL="457200" indent="-457200" fontAlgn="auto">
              <a:spcBef>
                <a:spcPct val="50000"/>
              </a:spcBef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Отсутствие нормативной базы по поквартирным системам;</a:t>
            </a:r>
          </a:p>
          <a:p>
            <a:pPr marL="457200" indent="-457200" fontAlgn="auto">
              <a:spcBef>
                <a:spcPct val="50000"/>
              </a:spcBef>
              <a:spcAft>
                <a:spcPts val="0"/>
              </a:spcAft>
              <a:buFontTx/>
              <a:buAutoNum type="arabicPeriod" startAt="2"/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Слабая разъяснительная работа с населением;</a:t>
            </a:r>
          </a:p>
          <a:p>
            <a:pPr marL="457200" indent="-457200" fontAlgn="auto">
              <a:spcBef>
                <a:spcPct val="50000"/>
              </a:spcBef>
              <a:spcAft>
                <a:spcPts val="0"/>
              </a:spcAft>
              <a:buFontTx/>
              <a:buAutoNum type="arabicPeriod" startAt="2"/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Отсутствие разветвленной сети газоснабжения;</a:t>
            </a:r>
          </a:p>
          <a:p>
            <a:pPr marL="457200" indent="-457200" fontAlgn="auto">
              <a:spcBef>
                <a:spcPct val="50000"/>
              </a:spcBef>
              <a:spcAft>
                <a:spcPts val="0"/>
              </a:spcAft>
              <a:buFontTx/>
              <a:buAutoNum type="arabicPeriod" startAt="2"/>
              <a:defRPr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Необходимость организации мощного сервиса газовых котлов.</a:t>
            </a:r>
          </a:p>
          <a:p>
            <a:pPr marL="457200" indent="-457200" fontAlgn="auto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FontTx/>
              <a:buAutoNum type="arabicPeriod" startAt="2"/>
              <a:defRPr/>
            </a:pPr>
            <a:endParaRPr lang="ru-RU" sz="2000" dirty="0">
              <a:solidFill>
                <a:schemeClr val="accent3">
                  <a:lumMod val="50000"/>
                </a:schemeClr>
              </a:solidFill>
              <a:latin typeface="Book Antiqua" pitchFamily="18" charset="0"/>
              <a:cs typeface="+mn-cs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uiExpand="1" build="allAtOnce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42875"/>
            <a:ext cx="8229600" cy="850900"/>
          </a:xfrm>
        </p:spPr>
        <p:txBody>
          <a:bodyPr/>
          <a:lstStyle/>
          <a:p>
            <a:pPr>
              <a:defRPr/>
            </a:pPr>
            <a:r>
              <a:rPr lang="ru-RU" sz="36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Рекламная листовка</a:t>
            </a:r>
          </a:p>
        </p:txBody>
      </p:sp>
      <p:pic>
        <p:nvPicPr>
          <p:cNvPr id="71692" name="Picture 12" descr="doklad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960" y="596900"/>
            <a:ext cx="3970337" cy="5357812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71693" name="Picture 13" descr="doklad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7938" y="596900"/>
            <a:ext cx="3841750" cy="540385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71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7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716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716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/>
      <p:bldP spid="71682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192881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На территории Республики Татарстан сервисное обслуживание в рамках проекта поквартирного газового отопления осуществляет компания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" name="Rectangle 7"/>
          <p:cNvSpPr txBox="1">
            <a:spLocks noChangeArrowheads="1"/>
          </p:cNvSpPr>
          <p:nvPr/>
        </p:nvSpPr>
        <p:spPr bwMode="auto">
          <a:xfrm>
            <a:off x="1928813" y="2071688"/>
            <a:ext cx="564356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000">
                <a:solidFill>
                  <a:srgbClr val="3366FF"/>
                </a:solidFill>
                <a:latin typeface="Book Antiqua" pitchFamily="18" charset="0"/>
              </a:rPr>
              <a:t>ООО «ТАТРЕГИОНСЕРВИС»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EEEF0"/>
              </a:clrFrom>
              <a:clrTo>
                <a:srgbClr val="EEEEF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813" y="2786063"/>
            <a:ext cx="2301875" cy="330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баннер БРЕНД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76863" y="2708275"/>
            <a:ext cx="1703387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4" grpId="0"/>
      <p:bldP spid="4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Сервисное обслуживание включает: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проведение профилактического осмотра оборудования, дымоходов и приточных каналов не менее раза в год;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проведение диагностических, регламентных и ремонтных работ;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регулировку и настройку оборудования;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проверку эксплуатационных параметров, в  т.ч. анализ уходящих газов.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Проведение внеплановых работ аварийных вызовов.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Ремонт по гарантийным случаям.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3" grpI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50" y="1071563"/>
            <a:ext cx="4572000" cy="47863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ООО«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Татрегионсервис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» имеет диспетчерскую службу, куда граждане могут обратиться за помощью при возникновении неполадок в работе системы, позвонив на бесплатный номер центра и оформив заявку.</a:t>
            </a:r>
          </a:p>
        </p:txBody>
      </p:sp>
      <p:pic>
        <p:nvPicPr>
          <p:cNvPr id="24" name="Рисунок 23" descr="Макет выставочного модуля2_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13" y="928688"/>
            <a:ext cx="2643187" cy="462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827088" y="333375"/>
            <a:ext cx="770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ЕРСС – Единая республиканская сервисная служба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4" grpId="0"/>
      <p:bldP spid="4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50" y="214313"/>
            <a:ext cx="7429500" cy="107156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Единая республиканская сервисная служба</a:t>
            </a:r>
          </a:p>
        </p:txBody>
      </p:sp>
      <p:pic>
        <p:nvPicPr>
          <p:cNvPr id="5" name="Рисунок 4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5" y="1214438"/>
            <a:ext cx="928688" cy="1423987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6" name="Рисунок 5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563" y="1000125"/>
            <a:ext cx="1003300" cy="1533525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7" name="Рисунок 6" descr="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875" y="2428875"/>
            <a:ext cx="1446213" cy="2130425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8" name="Рисунок 7" descr="4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3625" y="5111750"/>
            <a:ext cx="1584325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трелка углом вверх 10"/>
          <p:cNvSpPr/>
          <p:nvPr/>
        </p:nvSpPr>
        <p:spPr>
          <a:xfrm rot="5400000">
            <a:off x="2393157" y="2464593"/>
            <a:ext cx="857250" cy="1357313"/>
          </a:xfrm>
          <a:prstGeom prst="bentUpArrow">
            <a:avLst/>
          </a:prstGeom>
          <a:solidFill>
            <a:srgbClr val="FF535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143125" y="3571875"/>
            <a:ext cx="7953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200" u="sng">
                <a:solidFill>
                  <a:srgbClr val="C00000"/>
                </a:solidFill>
                <a:latin typeface="Calibri" pitchFamily="34" charset="0"/>
              </a:rPr>
              <a:t>7.00</a:t>
            </a:r>
          </a:p>
          <a:p>
            <a:pPr algn="ctr"/>
            <a:r>
              <a:rPr lang="ru-RU" sz="1200">
                <a:latin typeface="Calibri" pitchFamily="34" charset="0"/>
              </a:rPr>
              <a:t>Заявка </a:t>
            </a:r>
          </a:p>
          <a:p>
            <a:pPr algn="ctr"/>
            <a:r>
              <a:rPr lang="ru-RU" sz="1200">
                <a:latin typeface="Calibri" pitchFamily="34" charset="0"/>
              </a:rPr>
              <a:t>абонента</a:t>
            </a:r>
          </a:p>
        </p:txBody>
      </p:sp>
      <p:sp>
        <p:nvSpPr>
          <p:cNvPr id="13" name="Стрелка углом вверх 12"/>
          <p:cNvSpPr/>
          <p:nvPr/>
        </p:nvSpPr>
        <p:spPr>
          <a:xfrm rot="5400000">
            <a:off x="4464844" y="4179094"/>
            <a:ext cx="857250" cy="2214562"/>
          </a:xfrm>
          <a:prstGeom prst="bentUpArrow">
            <a:avLst/>
          </a:prstGeom>
          <a:solidFill>
            <a:srgbClr val="FF535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286375" y="2571750"/>
            <a:ext cx="11890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200" u="sng">
                <a:solidFill>
                  <a:srgbClr val="C00000"/>
                </a:solidFill>
                <a:latin typeface="Calibri" pitchFamily="34" charset="0"/>
              </a:rPr>
              <a:t>7.05</a:t>
            </a:r>
          </a:p>
          <a:p>
            <a:pPr algn="ctr"/>
            <a:r>
              <a:rPr lang="ru-RU" sz="1200">
                <a:latin typeface="Calibri" pitchFamily="34" charset="0"/>
              </a:rPr>
              <a:t>Выдача заявки </a:t>
            </a:r>
          </a:p>
          <a:p>
            <a:pPr algn="ctr"/>
            <a:r>
              <a:rPr lang="ru-RU" sz="1200">
                <a:latin typeface="Calibri" pitchFamily="34" charset="0"/>
              </a:rPr>
              <a:t>на исполнение</a:t>
            </a:r>
          </a:p>
        </p:txBody>
      </p:sp>
      <p:sp>
        <p:nvSpPr>
          <p:cNvPr id="15" name="Стрелка углом вверх 14"/>
          <p:cNvSpPr/>
          <p:nvPr/>
        </p:nvSpPr>
        <p:spPr>
          <a:xfrm>
            <a:off x="5572125" y="2714625"/>
            <a:ext cx="1285875" cy="785813"/>
          </a:xfrm>
          <a:prstGeom prst="bentUpArrow">
            <a:avLst/>
          </a:prstGeom>
          <a:solidFill>
            <a:srgbClr val="FF535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143125" y="4714875"/>
            <a:ext cx="15128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200" u="sng">
                <a:solidFill>
                  <a:srgbClr val="C00000"/>
                </a:solidFill>
                <a:latin typeface="Calibri" pitchFamily="34" charset="0"/>
              </a:rPr>
              <a:t>7.05</a:t>
            </a:r>
          </a:p>
          <a:p>
            <a:pPr algn="ctr"/>
            <a:r>
              <a:rPr lang="ru-RU" sz="1200">
                <a:latin typeface="Calibri" pitchFamily="34" charset="0"/>
              </a:rPr>
              <a:t>Регистрация заявки </a:t>
            </a:r>
          </a:p>
          <a:p>
            <a:pPr algn="ctr"/>
            <a:r>
              <a:rPr lang="ru-RU" sz="1200">
                <a:latin typeface="Calibri" pitchFamily="34" charset="0"/>
              </a:rPr>
              <a:t>в интернет-журнале</a:t>
            </a:r>
          </a:p>
        </p:txBody>
      </p:sp>
      <p:sp>
        <p:nvSpPr>
          <p:cNvPr id="17" name="Стрелка влево 16"/>
          <p:cNvSpPr/>
          <p:nvPr/>
        </p:nvSpPr>
        <p:spPr>
          <a:xfrm>
            <a:off x="3571875" y="1419225"/>
            <a:ext cx="1214438" cy="357188"/>
          </a:xfrm>
          <a:prstGeom prst="leftArrow">
            <a:avLst/>
          </a:prstGeom>
          <a:solidFill>
            <a:srgbClr val="FF535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Стрелка влево 17"/>
          <p:cNvSpPr/>
          <p:nvPr/>
        </p:nvSpPr>
        <p:spPr>
          <a:xfrm rot="10800000">
            <a:off x="4786313" y="1419225"/>
            <a:ext cx="1214437" cy="357188"/>
          </a:xfrm>
          <a:prstGeom prst="lef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071938" y="1143000"/>
            <a:ext cx="14859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200">
                <a:latin typeface="Calibri" pitchFamily="34" charset="0"/>
              </a:rPr>
              <a:t>Выполнение заявки</a:t>
            </a:r>
          </a:p>
        </p:txBody>
      </p:sp>
      <p:sp>
        <p:nvSpPr>
          <p:cNvPr id="20" name="Стрелка углом вверх 19"/>
          <p:cNvSpPr/>
          <p:nvPr/>
        </p:nvSpPr>
        <p:spPr>
          <a:xfrm rot="5400000" flipV="1">
            <a:off x="6143625" y="2571750"/>
            <a:ext cx="857250" cy="2000250"/>
          </a:xfrm>
          <a:prstGeom prst="bentUp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578725" y="3214688"/>
            <a:ext cx="1177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200" u="sng">
                <a:solidFill>
                  <a:srgbClr val="C00000"/>
                </a:solidFill>
                <a:latin typeface="Calibri" pitchFamily="34" charset="0"/>
              </a:rPr>
              <a:t>7.40</a:t>
            </a:r>
          </a:p>
          <a:p>
            <a:pPr algn="ctr"/>
            <a:r>
              <a:rPr lang="ru-RU" sz="1200">
                <a:latin typeface="Calibri" pitchFamily="34" charset="0"/>
              </a:rPr>
              <a:t>Отчёт слесаря </a:t>
            </a:r>
          </a:p>
          <a:p>
            <a:pPr algn="ctr"/>
            <a:r>
              <a:rPr lang="ru-RU" sz="1200">
                <a:latin typeface="Calibri" pitchFamily="34" charset="0"/>
              </a:rPr>
              <a:t>об исполнении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072063" y="4572000"/>
            <a:ext cx="15128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200" u="sng">
                <a:solidFill>
                  <a:srgbClr val="C00000"/>
                </a:solidFill>
                <a:latin typeface="Calibri" pitchFamily="34" charset="0"/>
              </a:rPr>
              <a:t>7.45</a:t>
            </a:r>
          </a:p>
          <a:p>
            <a:pPr algn="ctr"/>
            <a:r>
              <a:rPr lang="ru-RU" sz="1200">
                <a:latin typeface="Calibri" pitchFamily="34" charset="0"/>
              </a:rPr>
              <a:t>Закрытие заявки </a:t>
            </a:r>
          </a:p>
          <a:p>
            <a:pPr algn="ctr"/>
            <a:r>
              <a:rPr lang="ru-RU" sz="1200">
                <a:latin typeface="Calibri" pitchFamily="34" charset="0"/>
              </a:rPr>
              <a:t>в интернет-журнале</a:t>
            </a:r>
          </a:p>
        </p:txBody>
      </p:sp>
      <p:sp>
        <p:nvSpPr>
          <p:cNvPr id="25" name="Стрелка углом вверх 24"/>
          <p:cNvSpPr/>
          <p:nvPr/>
        </p:nvSpPr>
        <p:spPr>
          <a:xfrm rot="16200000">
            <a:off x="3214688" y="1357312"/>
            <a:ext cx="642938" cy="1357313"/>
          </a:xfrm>
          <a:prstGeom prst="bentUp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357688" y="1785938"/>
            <a:ext cx="9683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200" u="sng">
                <a:solidFill>
                  <a:srgbClr val="C00000"/>
                </a:solidFill>
                <a:latin typeface="Calibri" pitchFamily="34" charset="0"/>
              </a:rPr>
              <a:t>7.45</a:t>
            </a:r>
          </a:p>
          <a:p>
            <a:pPr algn="ctr"/>
            <a:r>
              <a:rPr lang="ru-RU" sz="1200">
                <a:latin typeface="Calibri" pitchFamily="34" charset="0"/>
              </a:rPr>
              <a:t>Проверка </a:t>
            </a:r>
          </a:p>
          <a:p>
            <a:pPr algn="ctr"/>
            <a:r>
              <a:rPr lang="ru-RU" sz="1200">
                <a:latin typeface="Calibri" pitchFamily="34" charset="0"/>
              </a:rPr>
              <a:t>исполнения</a:t>
            </a:r>
          </a:p>
        </p:txBody>
      </p:sp>
      <p:sp>
        <p:nvSpPr>
          <p:cNvPr id="22" name="Стрелка углом вверх 21"/>
          <p:cNvSpPr/>
          <p:nvPr/>
        </p:nvSpPr>
        <p:spPr>
          <a:xfrm flipV="1">
            <a:off x="5214938" y="4286250"/>
            <a:ext cx="2071687" cy="822325"/>
          </a:xfrm>
          <a:prstGeom prst="bentUp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6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8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000"/>
                            </p:stCondLst>
                            <p:childTnLst>
                              <p:par>
                                <p:cTn id="7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12" grpId="0"/>
      <p:bldP spid="12" grpId="1"/>
      <p:bldP spid="14" grpId="0"/>
      <p:bldP spid="14" grpId="1"/>
      <p:bldP spid="16" grpId="0"/>
      <p:bldP spid="16" grpId="1"/>
      <p:bldP spid="17" grpId="0" animBg="1"/>
      <p:bldP spid="17" grpId="1" animBg="1"/>
      <p:bldP spid="18" grpId="0" animBg="1"/>
      <p:bldP spid="18" grpId="1" animBg="1"/>
      <p:bldP spid="19" grpId="0"/>
      <p:bldP spid="19" grpId="1"/>
      <p:bldP spid="21" grpId="0"/>
      <p:bldP spid="21" grpId="1"/>
      <p:bldP spid="24" grpId="0"/>
      <p:bldP spid="24" grpId="1"/>
      <p:bldP spid="26" grpId="0"/>
      <p:bldP spid="26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/>
          </p:nvPr>
        </p:nvSpPr>
        <p:spPr>
          <a:xfrm>
            <a:off x="457200" y="2143125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Принципиальная схема финансирования программы перевода на поквартирные системы отопления в Республике Татарстан.</a:t>
            </a:r>
            <a:endParaRPr lang="ru-RU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3" name="Picture 3" descr="IMG_228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3573463"/>
            <a:ext cx="3529012" cy="264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0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Содержимое 7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92350" y="242888"/>
            <a:ext cx="4565650" cy="604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Содержимое 7" descr="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242888"/>
            <a:ext cx="4565650" cy="604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Содержимое 7" descr="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242888"/>
            <a:ext cx="4565650" cy="604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7" descr="1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92350" y="250825"/>
            <a:ext cx="4565650" cy="604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Содержимое 7" descr="1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92350" y="242888"/>
            <a:ext cx="4565650" cy="604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Содержимое 7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42888"/>
            <a:ext cx="4565650" cy="604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Содержимое 7" descr="1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92350" y="242888"/>
            <a:ext cx="4565650" cy="604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Содержимое 7" descr="1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86000" y="242888"/>
            <a:ext cx="4565650" cy="604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Содержимое 7" descr="1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86000" y="242888"/>
            <a:ext cx="4565650" cy="604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Содержимое 7" descr="1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86000" y="242888"/>
            <a:ext cx="4565650" cy="604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Содержимое 7" descr="1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286000" y="242888"/>
            <a:ext cx="4565650" cy="604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Содержимое 7" descr="1.png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86000" y="242888"/>
            <a:ext cx="4565650" cy="604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Содержимое 7" descr="1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286000" y="242888"/>
            <a:ext cx="4565650" cy="604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Содержимое 7" descr="1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292350" y="242888"/>
            <a:ext cx="4565650" cy="604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Содержимое 7" descr="1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286000" y="242888"/>
            <a:ext cx="4565650" cy="604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Содержимое 7" descr="1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286000" y="242888"/>
            <a:ext cx="4565650" cy="604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Содержимое 7" descr="1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292350" y="242888"/>
            <a:ext cx="4565650" cy="604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Содержимое 7" descr="1.png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286000" y="242888"/>
            <a:ext cx="4565650" cy="604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Содержимое 7" descr="1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2286000" y="214313"/>
            <a:ext cx="4565650" cy="604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Содержимое 7" descr="1.png"/>
          <p:cNvPicPr>
            <a:picLocks noChangeAspect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286000" y="214313"/>
            <a:ext cx="4565650" cy="604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8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0"/>
                            </p:stCondLst>
                            <p:childTnLst>
                              <p:par>
                                <p:cTn id="5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1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3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9000"/>
                            </p:stCondLst>
                            <p:childTnLst>
                              <p:par>
                                <p:cTn id="8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2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40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6000"/>
                            </p:stCondLst>
                            <p:childTnLst>
                              <p:par>
                                <p:cTn id="9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7000"/>
                            </p:stCondLst>
                            <p:childTnLst>
                              <p:par>
                                <p:cTn id="10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1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642938"/>
            <a:ext cx="5480050" cy="4786312"/>
          </a:xfrm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-71438" y="0"/>
            <a:ext cx="5429251" cy="5000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Расширенная финансовая схема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5000" y="69850"/>
            <a:ext cx="3429000" cy="6554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Постановление об изменении схемы теплоснабжения, с поквартирным перечнем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Муниципальные гарантии предоставляемы  УКС при ФГ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Соглашение об без </a:t>
            </a:r>
            <a:r>
              <a:rPr lang="ru-RU" sz="1050" dirty="0" err="1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акцепном</a:t>
            </a: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снятии </a:t>
            </a:r>
            <a:r>
              <a:rPr lang="ru-RU" sz="1050" dirty="0" err="1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средст</a:t>
            </a: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с </a:t>
            </a:r>
            <a:r>
              <a:rPr lang="ru-RU" sz="1050" dirty="0" err="1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расч</a:t>
            </a: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. Счета гаранта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Договор генподряда с УКС при ФГ (5%) на </a:t>
            </a:r>
            <a:r>
              <a:rPr lang="ru-RU" sz="1050" dirty="0" err="1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выполнени</a:t>
            </a: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работ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Договор на установку поквартирной системы отопления с графиком платежей на 5-7 лет с фиксированной суммой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Агентский договор С ЕРРЦ (2%) на сбор и начисление платежей жителям</a:t>
            </a:r>
            <a:endParaRPr lang="en-US" sz="105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Согласование всех объектов переводимых на поквартирное отопление, целесообразность, эффективность в каждом конкретном случае</a:t>
            </a:r>
            <a:endParaRPr lang="en-US" sz="105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Агентский договор на техническое обслуживание и технический надзор при строительстве</a:t>
            </a:r>
            <a:endParaRPr lang="en-US" sz="105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Договор на сервисное обслуживание с жильцом</a:t>
            </a:r>
            <a:endParaRPr lang="en-US" sz="105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Договор разграничение полномочий с администрацией района (2 заказчика)</a:t>
            </a:r>
            <a:endParaRPr lang="en-US" sz="105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Кредитный договор с банком</a:t>
            </a:r>
            <a:endParaRPr lang="en-US" sz="105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Акт приема передачи введенного в эксплуатацию оборудования между подрядчиком, </a:t>
            </a:r>
            <a:r>
              <a:rPr lang="ru-RU" sz="1050" dirty="0" err="1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сервисно</a:t>
            </a: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службой, заказчиком, жильцом</a:t>
            </a:r>
            <a:endParaRPr lang="en-US" sz="105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Возврат тела кредита банку по графику</a:t>
            </a:r>
            <a:endParaRPr lang="en-US" sz="105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Получение кода поставщика на услугу "Погашение стоимости установленного газового оборудования", "Техническое обслуживание поквартирной системы отопления“</a:t>
            </a:r>
            <a:endParaRPr lang="en-US" sz="105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Договор на поставку материалов и оборудования</a:t>
            </a:r>
            <a:endParaRPr lang="en-US" sz="105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05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Акт разграничения сфер ответственности между сервисной службой, газовой службой и жильцом</a:t>
            </a:r>
            <a:endParaRPr lang="en-US" sz="105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8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9000"/>
                            </p:stCondLst>
                            <p:childTnLst>
                              <p:par>
                                <p:cTn id="77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1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1" build="allAtOnce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25" y="285750"/>
            <a:ext cx="7858125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Ориентировочная стоимость работ по состоянию на 01.01.10 г.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00063" y="1785938"/>
          <a:ext cx="8286750" cy="2938463"/>
        </p:xfrm>
        <a:graphic>
          <a:graphicData uri="http://schemas.openxmlformats.org/drawingml/2006/table">
            <a:tbl>
              <a:tblPr/>
              <a:tblGrid>
                <a:gridCol w="4714875"/>
                <a:gridCol w="873125"/>
                <a:gridCol w="868362"/>
                <a:gridCol w="963613"/>
                <a:gridCol w="866775"/>
              </a:tblGrid>
              <a:tr h="63976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Стоимость в руб. (не более)*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45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 ком.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2-х ком.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3-х ком.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4-х ком.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Итого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70 410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74 706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79 426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84 598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ea typeface="Calibri" pitchFamily="34" charset="0"/>
                          <a:cs typeface="Times New Roman" pitchFamily="18" charset="0"/>
                        </a:rPr>
                        <a:t>В месяц</a:t>
                      </a:r>
                    </a:p>
                  </a:txBody>
                  <a:tcPr marL="28575" marR="28575" marT="28575" marB="2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838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889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946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1007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Дополнительный радиатор для угловой квартиры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4 337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42938" y="4929188"/>
            <a:ext cx="80724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* Смета на установку ПСО прошла экспертизу в РИТЦ (Республиканский Инженерно-Технический Центр) и согласование в МСЖКХиА РТ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/>
          </p:nvPr>
        </p:nvSpPr>
        <p:spPr>
          <a:xfrm>
            <a:off x="500063" y="2071688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Отраслевая целевая программа</a:t>
            </a:r>
            <a:endParaRPr lang="ru-RU" sz="4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8688" y="3214688"/>
            <a:ext cx="7500937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перехода на децентрализованные источники   теплоснабжения в городах и районах субъектов РФ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0" grpId="1"/>
      <p:bldP spid="5" grpId="0"/>
      <p:bldP spid="5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63" y="714375"/>
          <a:ext cx="8429625" cy="5730877"/>
        </p:xfrm>
        <a:graphic>
          <a:graphicData uri="http://schemas.openxmlformats.org/drawingml/2006/table">
            <a:tbl>
              <a:tblPr/>
              <a:tblGrid>
                <a:gridCol w="3643312"/>
                <a:gridCol w="4786313"/>
              </a:tblGrid>
              <a:tr h="388938">
                <a:tc>
                  <a:txBody>
                    <a:bodyPr/>
                    <a:lstStyle/>
                    <a:p>
                      <a:pPr marL="0" marR="0" lvl="0" indent="457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B3616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Наименование субъекта бюджетного планирования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2B3616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4F6228"/>
                        </a:solidFill>
                        <a:effectLst/>
                        <a:latin typeface="Book Antiqua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457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B3616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Наименование программы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2B3616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Отраслевая целевая программа</a:t>
                      </a: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перехода на децентрализованные источники   теплоснабжения в городах и районах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457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B3616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Должностное лицо, утвердившее программу (дата утверждения), или наименование и номер соответствующего акта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2B3616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4F6228"/>
                        </a:solidFill>
                        <a:effectLst/>
                        <a:latin typeface="Book Antiqua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9188">
                <a:tc>
                  <a:txBody>
                    <a:bodyPr/>
                    <a:lstStyle/>
                    <a:p>
                      <a:pPr marL="0" marR="0" lvl="0" indent="457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B3616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Цель и задачи программы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2B3616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Цель: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Обеспечение населения  субъекты РФ гарантированным и бесперебойным  снабжением теплом и горячей водой.</a:t>
                      </a:r>
                    </a:p>
                    <a:p>
                      <a:pPr marL="0" marR="0" lvl="0" indent="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Задачи: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4F6228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  <a:p>
                      <a:pPr marL="0" marR="0" lvl="0" indent="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AutoNum type="arabicPeriod"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Определение эффективности функционирования существующей схемы теплоснабжения</a:t>
                      </a:r>
                    </a:p>
                    <a:p>
                      <a:pPr marL="0" marR="0" lvl="0" indent="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AutoNum type="arabicPeriod"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Внесение изменений в существующие схемы теплоснабжения.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457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B3616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Характеристика программных мероприятий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2B3616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238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Реализация Программы предполагает осуществление комплекса мероприятий, направленных на преодоление выявленных проблем, достижение цели и задач Программы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457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B3616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Сроки реализации программы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2B3616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4F6228"/>
                        </a:solidFill>
                        <a:effectLst/>
                        <a:latin typeface="Book Antiqua" pitchFamily="18" charset="0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457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B3616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Объемы и источники финансирования программы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2B3616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4F6228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1825">
                <a:tc>
                  <a:txBody>
                    <a:bodyPr/>
                    <a:lstStyle/>
                    <a:p>
                      <a:pPr marL="0" marR="0" lvl="0" indent="4572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B3616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Ожидаемые конечные результаты реализации программы (индикаторы оценки результата) и показатели бюджетной эффективности программы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2B3616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Мероприятия программы позволят обеспечить следующие основные результаты: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4F6228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  <a:p>
                      <a:pPr marL="0" marR="0" lvl="0" indent="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стабильное снабжение населения теплом и горячей водой, отвечающей требованиям санитарных правил и норм;</a:t>
                      </a:r>
                    </a:p>
                    <a:p>
                      <a:pPr marL="0" marR="0" lvl="0" indent="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повышение степени благоустройства городских и сельских поселений;</a:t>
                      </a:r>
                    </a:p>
                    <a:p>
                      <a:pPr marL="0" marR="0" lvl="0" indent="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стабилизация и улучшение  медико-демографических показателей, характеризующих здоровье, повышение показателей  продолжительности жизни населения из-за уменьшения выбросов от квартальных котельных;</a:t>
                      </a:r>
                    </a:p>
                    <a:p>
                      <a:pPr marL="0" marR="0" lvl="0" indent="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снижение стоимости коммунальных услуг для населения;</a:t>
                      </a:r>
                    </a:p>
                    <a:p>
                      <a:pPr marL="0" marR="0" lvl="0" indent="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повышение надежности функционирования систем газо-теплоснабжения;</a:t>
                      </a:r>
                    </a:p>
                    <a:p>
                      <a:pPr marL="0" marR="0" lvl="0" indent="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F6228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снижение тепловых потерь  от  внешнего охлаждения и утечки теплоносителя 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14313" y="0"/>
            <a:ext cx="8929687" cy="785813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1. Паспорт отраслевой целевой Программы</a:t>
            </a: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перехода на децентрализованные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источники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теплоснабжения в городах и районах.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Содержимое 2"/>
          <p:cNvSpPr>
            <a:spLocks noGrp="1"/>
          </p:cNvSpPr>
          <p:nvPr>
            <p:ph idx="1"/>
          </p:nvPr>
        </p:nvSpPr>
        <p:spPr>
          <a:xfrm>
            <a:off x="428625" y="214313"/>
            <a:ext cx="8501063" cy="5643562"/>
          </a:xfrm>
        </p:spPr>
        <p:txBody>
          <a:bodyPr rtlCol="0">
            <a:normAutofit fontScale="85000" lnSpcReduction="20000"/>
          </a:bodyPr>
          <a:lstStyle/>
          <a:p>
            <a:pPr algn="ctr">
              <a:buFont typeface="Arial" charset="0"/>
              <a:buNone/>
              <a:defRPr/>
            </a:pP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2. Характеристика проблемы</a:t>
            </a:r>
            <a:endParaRPr lang="ru-RU" sz="1800" dirty="0" smtClean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  <a:p>
            <a:pPr>
              <a:buFont typeface="Arial" charset="0"/>
              <a:buNone/>
              <a:defRPr/>
            </a:pP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Теплоснабжение населения и объектов социально-культурного и бытового назначения республики осуществляется в основном от централизованных систем теплоснабжения, однако, в ряде населенных пунктов сложилась ситуация, когда централизованные системы теплоснабжения уже не могут работать столь эффективно, как прежде. Эффективность работы систем теплоснабжения остается достаточно низкой прежде всего в связи большим износом оборудования теплоэнергетического хозяйства, которые, как правило, находятся в аварийном состоянии или имеют сверхнормативный износ.  </a:t>
            </a:r>
          </a:p>
          <a:p>
            <a:pPr>
              <a:buFont typeface="Arial" charset="0"/>
              <a:buNone/>
              <a:defRPr/>
            </a:pP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	В эксплуатации находятся значительное количество котлов и тепловых сетей, выработавших нормативные сроки эксплуатации.  Именно на это звено систем централизованного теплоснабжения приходится до 85% отказов теплоснабжения вследствие аварийных ситуаций. При том состоянии, в котором находятся центральные сети теплоснабжения, на тепловые потери от внешнего охлаждения приходится 15-20% тепловой мощности (нормируемое значение-5%) и ещё 5-20% потерь приходится на утечки теплоносителя (нормируемое значение-0,5%). </a:t>
            </a:r>
          </a:p>
          <a:p>
            <a:pPr>
              <a:buFont typeface="Arial" charset="0"/>
              <a:buNone/>
              <a:defRPr/>
            </a:pP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Немногим лучше ситуация на отопительных котельных, где преобладают мелкие, малоэффективные, оснащенные </a:t>
            </a:r>
            <a:r>
              <a:rPr lang="ru-RU" sz="1800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котлоагрегатами</a:t>
            </a: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устаревших моделей котельные, КПД которых составляет не более 70%. </a:t>
            </a:r>
            <a:r>
              <a:rPr lang="ru-RU" sz="1800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Теплопотери</a:t>
            </a: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у потребителя возрастают из-за несовершенства местных систем распределения тепла, когда центральные системы отопления функционируют в технологически обусловленных режимах перерасхода  подачи  тепла или в режиме   постоянной подпитки тепловой воды вследствие многочисленных утечек или умышленного отбора теплоносителя в квартирах для хозяйственно-бытовых нужд.</a:t>
            </a:r>
          </a:p>
          <a:p>
            <a:pPr>
              <a:buFont typeface="Arial" charset="0"/>
              <a:buNone/>
              <a:defRPr/>
            </a:pP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При таком развитии ситуации альтернативой традиционной центральной системе теплоснабжения выступают автономные. Одним из вариантов автономного теплоснабжения многоквартирных жилых  домов являются децентрализованные (поквартирные) системы отопления.</a:t>
            </a:r>
            <a:endParaRPr lang="ru-RU" sz="180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uiExpand="1" build="p"/>
      <p:bldP spid="48131" grpId="1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Содержимое 2"/>
          <p:cNvSpPr>
            <a:spLocks noGrp="1"/>
          </p:cNvSpPr>
          <p:nvPr>
            <p:ph idx="1"/>
          </p:nvPr>
        </p:nvSpPr>
        <p:spPr>
          <a:xfrm>
            <a:off x="428625" y="642938"/>
            <a:ext cx="8501063" cy="5214937"/>
          </a:xfrm>
        </p:spPr>
        <p:txBody>
          <a:bodyPr rtlCol="0">
            <a:normAutofit/>
          </a:bodyPr>
          <a:lstStyle/>
          <a:p>
            <a:pPr algn="ctr">
              <a:buFont typeface="Arial" charset="0"/>
              <a:buNone/>
              <a:defRPr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3. Цель и задачи Программы</a:t>
            </a:r>
            <a:endParaRPr lang="en-US" sz="1600" b="1" dirty="0" smtClean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600" dirty="0" smtClean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Деятельность по переводу квартир  на децентрализованные системы отопления носит социальный характер, т.к. непосредственно влияет на здоровье и  благосостояние населения и требует государственной поддержки.</a:t>
            </a: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Основной целью Программы  является обеспечение жителей  субъекта РФ гарантированными бесперебойными источниками  тепла и горячей воды.</a:t>
            </a: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	Для достижения указанной  цели  необходимо решить следующие задачи:</a:t>
            </a:r>
          </a:p>
          <a:p>
            <a:pPr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определение эффективности функционирования централизованной системы теплоснабжения;</a:t>
            </a:r>
          </a:p>
          <a:p>
            <a:pPr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внесение  изменений в  существующие схемы теплоснабжения.</a:t>
            </a:r>
            <a:endParaRPr lang="ru-RU" sz="160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uiExpand="1" build="p"/>
      <p:bldP spid="48131" grpId="1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Содержимое 2"/>
          <p:cNvSpPr>
            <a:spLocks noGrp="1"/>
          </p:cNvSpPr>
          <p:nvPr>
            <p:ph idx="1"/>
          </p:nvPr>
        </p:nvSpPr>
        <p:spPr>
          <a:xfrm>
            <a:off x="642938" y="357188"/>
            <a:ext cx="8358187" cy="5715000"/>
          </a:xfrm>
        </p:spPr>
        <p:txBody>
          <a:bodyPr rtlCol="0">
            <a:normAutofit fontScale="92500" lnSpcReduction="10000"/>
          </a:bodyPr>
          <a:lstStyle/>
          <a:p>
            <a:pPr algn="ctr">
              <a:buFont typeface="Arial" charset="0"/>
              <a:buNone/>
              <a:defRPr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4. Перечень программных мероприятий </a:t>
            </a:r>
            <a:endParaRPr lang="en-US" sz="1600" b="1" dirty="0" smtClean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Приоритетными направлениями  реализации Программы  являются: </a:t>
            </a:r>
          </a:p>
          <a:p>
            <a:pPr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обеспечение жилых домов и объектов соцкультбыта постоянным  экономичным источником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тепла и горячей воды;</a:t>
            </a:r>
          </a:p>
          <a:p>
            <a:pPr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снижение стоимости предоставляемых коммунальных услуг.</a:t>
            </a: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В рамках реализации  Программы предусматривается выполнение следующих мероприятий: </a:t>
            </a:r>
          </a:p>
          <a:p>
            <a:pPr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изучение эффективности функционирования  сетей теплоснабжения  муниципальных образований</a:t>
            </a:r>
          </a:p>
          <a:p>
            <a:pPr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определение </a:t>
            </a:r>
            <a:r>
              <a:rPr lang="ru-RU" sz="1600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пообъектного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перечня жилых домов, где необходима установка децентрализованных систем отопления </a:t>
            </a:r>
          </a:p>
          <a:p>
            <a:pPr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получение технических условий  и исходных данных </a:t>
            </a:r>
          </a:p>
          <a:p>
            <a:pPr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разработка проектной документации на строительство сетей газоснабжения</a:t>
            </a:r>
          </a:p>
          <a:p>
            <a:pPr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проведение государственной экспертизы  проектной документации </a:t>
            </a:r>
          </a:p>
          <a:p>
            <a:pPr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размещение заказов в установленном порядке  на выполнение </a:t>
            </a:r>
            <a:r>
              <a:rPr lang="ru-RU" sz="1600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строительно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- монтажных работ по строительству сетей газоснабжения </a:t>
            </a:r>
          </a:p>
          <a:p>
            <a:pPr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строительство, реконструкция и модернизация   сетей  газоснабжения  с применением  современных материалов на основе  современных технологий </a:t>
            </a: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 </a:t>
            </a: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Проведение мероприятий по переходу на децентрализованные системы отопления  позволит обеспечить население республики  недорогим и доступным теплом и горячей водой, более комфортными условиями проживания. </a:t>
            </a:r>
            <a:endParaRPr lang="ru-RU" sz="160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481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481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1000"/>
                                        <p:tgtEl>
                                          <p:spTgt spid="481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1000"/>
                                        <p:tgtEl>
                                          <p:spTgt spid="481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10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000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000"/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000"/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000"/>
                                        <p:tgtEl>
                                          <p:spTgt spid="481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000"/>
                                        <p:tgtEl>
                                          <p:spTgt spid="481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000"/>
                                        <p:tgtEl>
                                          <p:spTgt spid="481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000"/>
                                        <p:tgtEl>
                                          <p:spTgt spid="481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uiExpand="1" build="p"/>
      <p:bldP spid="48131" grpId="1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Содержимое 2"/>
          <p:cNvSpPr>
            <a:spLocks noGrp="1"/>
          </p:cNvSpPr>
          <p:nvPr>
            <p:ph idx="1"/>
          </p:nvPr>
        </p:nvSpPr>
        <p:spPr>
          <a:xfrm>
            <a:off x="642938" y="357188"/>
            <a:ext cx="8358187" cy="5715000"/>
          </a:xfrm>
        </p:spPr>
        <p:txBody>
          <a:bodyPr rtlCol="0">
            <a:normAutofit/>
          </a:bodyPr>
          <a:lstStyle/>
          <a:p>
            <a:pPr algn="ctr">
              <a:buFont typeface="Arial" charset="0"/>
              <a:buNone/>
              <a:defRPr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5. Ожидаемые результаты реализации Программы</a:t>
            </a:r>
            <a:endParaRPr lang="en-US" sz="1600" b="1" dirty="0" smtClean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600" dirty="0" smtClean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Оценка эффективности реализации Программы будет осуществляться с помощью Системы показателей согласно Приложению  № 3 к настоящей Программе.</a:t>
            </a: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Реализация Программы позволит обеспечить:</a:t>
            </a:r>
          </a:p>
          <a:p>
            <a:pPr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стабильное снабжение населения теплом и горячей водой, отвечающей требованиям санитарных правил и норм;</a:t>
            </a:r>
          </a:p>
          <a:p>
            <a:pPr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повышение степени благоустройства городских и сельских поселений;</a:t>
            </a:r>
          </a:p>
          <a:p>
            <a:pPr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стабилизация и улучшение  медико-демографических показателей, характеризующих здоровье, повышение показателей  продолжительности жизни населения из за уменьшения выбросов от квартальных котельных.</a:t>
            </a:r>
          </a:p>
          <a:p>
            <a:pPr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снижение стоимости коммунальных услуг для населения;</a:t>
            </a:r>
          </a:p>
          <a:p>
            <a:pPr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повышение надежности функционирования систем </a:t>
            </a:r>
            <a:r>
              <a:rPr lang="ru-RU" sz="1600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газо-теплоснабжения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;</a:t>
            </a:r>
          </a:p>
          <a:p>
            <a:pPr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снижение тепловых потерь  от  внешнего охлаждения и утечки теплоносителя .</a:t>
            </a:r>
          </a:p>
          <a:p>
            <a:pPr>
              <a:buFont typeface="Arial" charset="0"/>
              <a:buNone/>
              <a:defRPr/>
            </a:pPr>
            <a:endParaRPr lang="ru-RU" sz="1600" dirty="0" smtClean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 algn="ctr">
              <a:buFont typeface="Arial" charset="0"/>
              <a:buNone/>
              <a:defRPr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6. Срок реализации Программы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481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481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uiExpand="1" build="p"/>
      <p:bldP spid="48131" grpId="1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Содержимое 2"/>
          <p:cNvSpPr>
            <a:spLocks noGrp="1"/>
          </p:cNvSpPr>
          <p:nvPr>
            <p:ph idx="1"/>
          </p:nvPr>
        </p:nvSpPr>
        <p:spPr>
          <a:xfrm>
            <a:off x="642938" y="357188"/>
            <a:ext cx="8358187" cy="5715000"/>
          </a:xfrm>
        </p:spPr>
        <p:txBody>
          <a:bodyPr rtlCol="0">
            <a:noAutofit/>
          </a:bodyPr>
          <a:lstStyle/>
          <a:p>
            <a:pPr algn="ctr">
              <a:buFont typeface="Arial" charset="0"/>
              <a:buNone/>
              <a:defRPr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7. Описание социальных, экономических и экологических последствий реализации Программы</a:t>
            </a:r>
            <a:endParaRPr lang="en-US" sz="1600" b="1" dirty="0" smtClean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600" dirty="0" smtClean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Планируемые результаты должны принести положительный эффект для социально-экономического развития субъекта РФ, так как высокий уровень жизни населения, комфортность и безопасность условий проживания невозможно достичь без решения проблемы  обеспечения граждан стабильным и недорогим теплом и горячей водой.</a:t>
            </a: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 В системах децентрализованного (поквартирного) отопления </a:t>
            </a:r>
            <a:r>
              <a:rPr lang="ru-RU" sz="1600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теплогенератор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максимально приближен к месту использования тепла. Размещение котлов непосредственно в квартирах определяет отсутствие необходимости в сооружении теплотрасс. При этом достигается не  только экономия средств на их строительство, но и как следствие полное исключение </a:t>
            </a:r>
            <a:r>
              <a:rPr lang="ru-RU" sz="1600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теплопотерь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, обслуживания. Практически всё тепло, вырабатываемое </a:t>
            </a:r>
            <a:r>
              <a:rPr lang="ru-RU" sz="1600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теплогенератором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, используется на отопление и горячее водоснабжение квартиры.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Соответственно, в данном случае требуется и меньший расход топлива, чем при отоплении централизованной системой теплоснабжения. По различным оценкам, расход газа на отопление при поквартирном варианте теплоснабжения в 2 раза ниже, чем при централизованном. Соответственно, в 3-4 раза ниже и затраты жильцов на получение тепла. Высокая </a:t>
            </a:r>
            <a:r>
              <a:rPr lang="ru-RU" sz="1600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энергоэффективность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– одна из главных преимуществ систем поквартирного отопления.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uiExpand="1" build="p"/>
      <p:bldP spid="48131" grpId="1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Содержимое 2"/>
          <p:cNvSpPr>
            <a:spLocks noGrp="1"/>
          </p:cNvSpPr>
          <p:nvPr>
            <p:ph idx="1"/>
          </p:nvPr>
        </p:nvSpPr>
        <p:spPr>
          <a:xfrm>
            <a:off x="642938" y="357188"/>
            <a:ext cx="8358187" cy="5715000"/>
          </a:xfrm>
        </p:spPr>
        <p:txBody>
          <a:bodyPr rtlCol="0">
            <a:noAutofit/>
          </a:bodyPr>
          <a:lstStyle/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Не менее важным преимуществом являются те удобства, которые предоставляет пользователю отопление автономным газовым котлом. Прежде всего, пользователь (владелец жилья) сам выбирает и задаёт режим отопления в своей квартире в соответствии с необходимым ему уровнем теплового комфорта и учётом расхода денежных средств на отопление и горячее водоснабжение. При этом населению не придется переплачивать за </a:t>
            </a:r>
            <a:r>
              <a:rPr lang="ru-RU" sz="1600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теплопотери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на теплотрассах или перерасход тепла в чужих квартирах. Снимается проблема перебоев в тепле и горячей воде по техническим, организационным и сезонным причинам в объёме всего дома или квартала.</a:t>
            </a: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Очевидны положительные последствия децентрализованного теплоснабжения не только для конечного потребителя, но и для организаций задействованных в сфере теплоэнергетического хозяйства. При таком режиме теплоснабжения создается механизм, стимулирующий экономное использование энергетических и материальных ресурсов и сокращение нерационального потребления коммунальных услуг при гарантированном и бесперебойном их предоставлении. Для газоснабжающих организаций  – это экономия газа и удобство оплаты за потреблённый газ по показаниям газового счётчика. Существенно сокращается выброс вредных веществ, что улучшает экологическую обстановку в регионе. </a:t>
            </a:r>
            <a:endParaRPr lang="ru-RU" sz="160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uiExpand="1" build="p"/>
      <p:bldP spid="48131" grpId="1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Содержимое 2"/>
          <p:cNvSpPr>
            <a:spLocks noGrp="1"/>
          </p:cNvSpPr>
          <p:nvPr>
            <p:ph idx="1"/>
          </p:nvPr>
        </p:nvSpPr>
        <p:spPr>
          <a:xfrm>
            <a:off x="642938" y="357188"/>
            <a:ext cx="8358187" cy="5715000"/>
          </a:xfrm>
        </p:spPr>
        <p:txBody>
          <a:bodyPr rtlCol="0">
            <a:noAutofit/>
          </a:bodyPr>
          <a:lstStyle/>
          <a:p>
            <a:pPr algn="ctr">
              <a:buFont typeface="Arial" charset="0"/>
              <a:buNone/>
              <a:defRPr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8.Оценка эффективности расходования бюджетных средств</a:t>
            </a:r>
            <a:endParaRPr lang="en-US" sz="1600" b="1" dirty="0" smtClean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600" dirty="0" smtClean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Оценка эффективности реализации Программы на основе выполнения индикаторов представлена в приложении №3 к настоящей Программе. </a:t>
            </a:r>
          </a:p>
          <a:p>
            <a:pPr>
              <a:buFont typeface="Arial" charset="0"/>
              <a:buNone/>
              <a:defRPr/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 </a:t>
            </a:r>
            <a:endParaRPr lang="ru-RU" sz="1600" dirty="0" smtClean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 algn="ctr">
              <a:buFont typeface="Arial" charset="0"/>
              <a:buNone/>
              <a:defRPr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9. Обоснование потребностей в необходимых ресурсах</a:t>
            </a:r>
            <a:endParaRPr lang="en-US" sz="1600" b="1" dirty="0" smtClean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  <a:p>
            <a:pPr algn="ctr">
              <a:buFont typeface="Arial" charset="0"/>
              <a:buNone/>
              <a:defRPr/>
            </a:pPr>
            <a:endParaRPr lang="ru-RU" sz="1600" dirty="0" smtClean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Объемы расходных потребностей определены для каждого мероприятия, задачи и цели Программы.</a:t>
            </a: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Для оценки потребности использовался метод оценки трудозатрат на реализацию соответствующих мероприятий.</a:t>
            </a: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Информация о планируемых расходах представлена в приложении №3 к Программе.</a:t>
            </a:r>
            <a:endParaRPr lang="ru-RU" sz="160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uiExpand="1" build="p"/>
      <p:bldP spid="48131" grpId="1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Содержимое 2"/>
          <p:cNvSpPr>
            <a:spLocks noGrp="1"/>
          </p:cNvSpPr>
          <p:nvPr>
            <p:ph idx="1"/>
          </p:nvPr>
        </p:nvSpPr>
        <p:spPr>
          <a:xfrm>
            <a:off x="642938" y="357188"/>
            <a:ext cx="8358187" cy="5715000"/>
          </a:xfrm>
        </p:spPr>
        <p:txBody>
          <a:bodyPr rtlCol="0">
            <a:noAutofit/>
          </a:bodyPr>
          <a:lstStyle/>
          <a:p>
            <a:pPr algn="ctr">
              <a:buFont typeface="Arial" charset="0"/>
              <a:buNone/>
              <a:defRPr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10. Описание системы управления реализацией Программы</a:t>
            </a:r>
            <a:endParaRPr lang="en-US" sz="1600" b="1" dirty="0" smtClean="0">
              <a:solidFill>
                <a:schemeClr val="accent2">
                  <a:lumMod val="50000"/>
                </a:schemeClr>
              </a:solidFill>
              <a:latin typeface="Book Antiqua" pitchFamily="18" charset="0"/>
            </a:endParaRPr>
          </a:p>
          <a:p>
            <a:pPr>
              <a:buFont typeface="Arial" charset="0"/>
              <a:buNone/>
              <a:defRPr/>
            </a:pPr>
            <a:endParaRPr lang="ru-RU" sz="1600" dirty="0" smtClean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	Министерство </a:t>
            </a:r>
            <a:r>
              <a:rPr lang="ru-RU" sz="1600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__________субъекта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РФ:</a:t>
            </a: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- определяет </a:t>
            </a:r>
            <a:r>
              <a:rPr lang="ru-RU" sz="1600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пообъектный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перечень жилых домов, где необходима установка децентрализованных систем отопления; </a:t>
            </a: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- размещает заказы в установленном порядке  на выполнение </a:t>
            </a:r>
            <a:r>
              <a:rPr lang="ru-RU" sz="1600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строительно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- монтажных работ по строительству сетей газоснабжения;</a:t>
            </a:r>
          </a:p>
          <a:p>
            <a:pPr>
              <a:buFont typeface="Arial" charset="0"/>
              <a:buNone/>
              <a:defRPr/>
            </a:pPr>
            <a:r>
              <a:rPr lang="ru-RU" sz="1600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Заказчик____________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, совместно с органами местного самоуправления муниципальных образований субъекта РФ:</a:t>
            </a: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- организует получение технических условий  и исходных данных для проектирования;</a:t>
            </a: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- организует проведение государственной экспертизы  проектной документации.</a:t>
            </a: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	Подрядные организации, определенные на основании проведенного конкурса производят:</a:t>
            </a:r>
          </a:p>
          <a:p>
            <a:pPr>
              <a:buFont typeface="Arial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- разработку проектной документации, строительство, реконструкцию и модернизация   сетей  газоснабжения  с применением  современных материалов на основе  современных технологий.</a:t>
            </a:r>
            <a:endParaRPr lang="ru-RU" sz="160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/>
      <p:bldP spid="48131" grpId="1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0" y="1916113"/>
            <a:ext cx="8358188" cy="22272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План мероприятий по организации программы перехода на поквартирные системы отопления в субъекте РФ</a:t>
            </a:r>
            <a:endParaRPr lang="ru-RU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428625"/>
            <a:ext cx="8429625" cy="5429250"/>
          </a:xfrm>
        </p:spPr>
        <p:txBody>
          <a:bodyPr rtlCol="0">
            <a:no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Организация рабочей группы совместно со специалистами фонда газификации республики Татарстан.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Разработка перечня вопросов, которые необходимо решить рабочей группе, в ходе реализации первичного постановления. Расчет рентабельности перехода на ПСО, какие деньги идут на ремонт и замену оборудования.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Разработка первичного постановления для начала реализации программы в Правительстве субъекта Федерации, на основе имеющегося проекта постановления субъекта РФ.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Разработка последующего пакета постановлений в субъектах Федерации о реализации конкретной годовой программы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Разработка ТСН (территориальные строительные нормы) для упорядочивания нормативной базы для поквартирного отопления.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Переработка существующей в РТ финансовой схемы с использованием лизингов, с привлечением Банковского или иного капитала под гарантии (поручительство) бюджета субъекта Федерации, список рисков возможного </a:t>
            </a:r>
            <a:r>
              <a:rPr lang="ru-RU" sz="1400" dirty="0" err="1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невозврата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финансирования.</a:t>
            </a:r>
            <a:endParaRPr lang="en-US" sz="1400" dirty="0" smtClean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7"/>
              <a:defRPr/>
            </a:pP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Разработка источников финансирования для прокладки или замены существующего.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7"/>
              <a:defRPr/>
            </a:pP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Методика  агитации населения за переход на ПСО, решение вопроса с несогласными, рассмотрение вопроса устройства ПСО для неплательщиков за отопление и горячую воду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7"/>
              <a:defRPr/>
            </a:pP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Экспертиза 16-ти типовых договоров использованных в схеме РТ, и их корректировка в соответствии с учетом нормативной базы  субъекта Федерации и изменением схемы финансирования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7"/>
              <a:defRPr/>
            </a:pP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Коммерческое предложение по поставке котлов и комплектующих.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7"/>
              <a:defRPr/>
            </a:pP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Переработка существующего программного обеспечения.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ru-RU" sz="1400" dirty="0" smtClean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75" y="642938"/>
            <a:ext cx="8186738" cy="478631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1. Разработка концепции   схемы финансирования  перехода на системы поквартирного отопления, на основе имеющихся  возможностей  области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 2. Разработка концепции  финансирования  прокладки наружных подводящих газопроводов и отводящих дымоходов, на основе имеющихся  возможностей  области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3. Адаптация реализуемой  схемы  Республики Татарстан  в  соответствии с нормативной базой  области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4. Разработка  идеологии  проектов  обвязки квартир,  имеющегося и проектируемого жилого фонда  области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5. Разработка методологии  организации сервисной службы установленных систем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6. Разработка методологии  организации управляющей компании  сбора  лизинговых средств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7. Организация  процесса  разработки Территориальных строительных норм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8. Методика организации  агитации населения по переходу  на системы поквартирного отопления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9. Оказание   консультационной  поддержки в период  запуска  реализации данной программы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45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00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1000"/>
                            </p:stCondLst>
                            <p:childTnLst>
                              <p:par>
                                <p:cTn id="53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0"/>
                            </p:stCondLst>
                            <p:childTnLst>
                              <p:par>
                                <p:cTn id="57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9000"/>
                            </p:stCondLst>
                            <p:childTnLst>
                              <p:par>
                                <p:cTn id="61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3000"/>
                            </p:stCondLst>
                            <p:childTnLst>
                              <p:par>
                                <p:cTn id="65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7000"/>
                            </p:stCondLst>
                            <p:childTnLst>
                              <p:par>
                                <p:cTn id="69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25" y="2428875"/>
            <a:ext cx="7529513" cy="14414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Программное обеспечение</a:t>
            </a:r>
            <a:endParaRPr lang="ru-RU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928688" y="500063"/>
            <a:ext cx="7643812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Деятельность ГУ "Управление капитального строительства при Фонде газификации РТ" автоматизирована с помощью системы "1C:Предприятие 8" на основе типовой конфигурации "1С:CRM ПРОФ". Программа имеет в своей основе ряд механизмов, позволяющих зафиксировать и отследить всю деятельность предприятия сразу на нескольких уровнях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: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3214688"/>
            <a:ext cx="4354513" cy="286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Безымянны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916113"/>
            <a:ext cx="4176713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857250" y="642938"/>
            <a:ext cx="80010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Блок управления деятельностью сметно-договорного отдела предназначен для автоматизации процессов взаимоотношений с физическими лицами, в том числе заключения договоров, начисления платежей и погашения задолженностей. 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Book Antiqua" pitchFamily="18" charset="0"/>
              <a:cs typeface="+mn-cs"/>
            </a:endParaRP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Деятельность юридического отдела также планируется специальным программным блоком, который управляет дальнейшими отношениями с плательщиками и позволяет в любой момент времени получить полную информацию о состоянии задолженности клиента, а также о всех юридических документах, выставленных в отношении должников.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Book Antiqua" pitchFamily="18" charset="0"/>
              <a:cs typeface="+mn-cs"/>
            </a:endParaRP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Блок управления деятельностью производственно-технического отдела отвечает за регулирования отношений с подрядными и проектными организациями, а также отношениями с сервисными службами.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Book Antiqua" pitchFamily="18" charset="0"/>
              <a:cs typeface="+mn-cs"/>
            </a:endParaRP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В программе также есть возможность настройки для пользователей прав доступа к информации и обеспечение доступа пользователей только к информации по своему учетному блоку.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Book Antiqua" pitchFamily="18" charset="0"/>
              <a:cs typeface="+mn-cs"/>
            </a:endParaRP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endParaRPr lang="en-US" sz="2000" dirty="0">
              <a:solidFill>
                <a:schemeClr val="accent3">
                  <a:lumMod val="50000"/>
                </a:schemeClr>
              </a:solidFill>
              <a:latin typeface="Book Antiqua" pitchFamily="18" charset="0"/>
              <a:cs typeface="+mn-cs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4" grpId="1" build="allAtOnce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714375" y="74613"/>
            <a:ext cx="8143875" cy="628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Запрос и обработка данных для заключения договоров с населением</a:t>
            </a: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Формирование базы 1С</a:t>
            </a: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Оформление договоров с населением</a:t>
            </a: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Предоставление данных для получения материалов подрядным организациям</a:t>
            </a: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Перерасчёт по заявлениям и заключение дополнительных соглашений</a:t>
            </a: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Переформирование договоров при смене собственника</a:t>
            </a: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Приём, проверка актов приёма-передачи  для принятия объёма выполненных работ</a:t>
            </a: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Обработка заявок от юридических лиц (балансодержателей)</a:t>
            </a: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Оформление договоров с юридическими лицами</a:t>
            </a: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Оформление счетов на оплату юридическими лицами</a:t>
            </a: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Работа с населением, с ЕРЦ, с юридическими лицами (телефонные переговоры)</a:t>
            </a: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Формирование списков должников</a:t>
            </a: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Справка о долговых обязательствах в Финансово-бюджетные палаты районов</a:t>
            </a: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Учёт поступивших денежных средств от </a:t>
            </a: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ЕРЦ, от юридических лиц</a:t>
            </a: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Распределение оплат по лицевым счетам ЛАЙН</a:t>
            </a: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Оформление и отправка счетов-квитанций</a:t>
            </a:r>
          </a:p>
          <a:p>
            <a:pPr marL="457200" indent="-457200" fontAlgn="auto">
              <a:spcBef>
                <a:spcPts val="600"/>
              </a:spcBef>
              <a:spcAft>
                <a:spcPts val="600"/>
              </a:spcAft>
              <a:buFontTx/>
              <a:buAutoNum type="arabicParenR"/>
              <a:defRPr/>
            </a:pP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Отправка данных в ГБУ 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“</a:t>
            </a: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Республиканский центр материальной помощи (компенсационных выплат)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”</a:t>
            </a: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 и отправка писем, прием-отправка </a:t>
            </a:r>
            <a:r>
              <a:rPr lang="ru-RU" sz="1300" dirty="0" err="1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факсограмм</a:t>
            </a:r>
            <a:r>
              <a:rPr lang="ru-RU" sz="1300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+mn-cs"/>
              </a:rPr>
              <a:t>, ответ на письма, телефонограммы и т.д.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2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0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4" grpId="1" uiExpand="1" build="allAtOnce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334963" y="690563"/>
            <a:ext cx="1598612" cy="7016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latinLnBrk="0" hangingPunct="0">
              <a:spcBef>
                <a:spcPct val="15000"/>
              </a:spcBef>
            </a:pPr>
            <a:r>
              <a:rPr lang="en-US" altLang="ja-JP" sz="2000" b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【</a:t>
            </a:r>
            <a:r>
              <a:rPr lang="ru-RU" altLang="ja-JP" sz="2000" b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 Дизайн </a:t>
            </a:r>
            <a:r>
              <a:rPr lang="en-US" altLang="ja-JP" sz="2000" b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】</a:t>
            </a:r>
          </a:p>
        </p:txBody>
      </p:sp>
      <p:pic>
        <p:nvPicPr>
          <p:cNvPr id="5124" name="그림 12" descr="RBMC-39.JPG"/>
          <p:cNvPicPr>
            <a:picLocks noChangeAspect="1"/>
          </p:cNvPicPr>
          <p:nvPr/>
        </p:nvPicPr>
        <p:blipFill>
          <a:blip r:embed="rId2" cstate="print"/>
          <a:srcRect l="8411" t="22118" r="7944" b="22118"/>
          <a:stretch>
            <a:fillRect/>
          </a:stretch>
        </p:blipFill>
        <p:spPr bwMode="auto">
          <a:xfrm>
            <a:off x="5705475" y="3924300"/>
            <a:ext cx="18669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그림 13" descr="RBMC-35RU.JPG"/>
          <p:cNvPicPr>
            <a:picLocks noChangeAspect="1"/>
          </p:cNvPicPr>
          <p:nvPr/>
        </p:nvPicPr>
        <p:blipFill>
          <a:blip r:embed="rId3" cstate="print"/>
          <a:srcRect l="13681" t="6908" r="14386" b="10683"/>
          <a:stretch>
            <a:fillRect/>
          </a:stretch>
        </p:blipFill>
        <p:spPr bwMode="auto">
          <a:xfrm>
            <a:off x="5600700" y="1257300"/>
            <a:ext cx="184626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Text Box 5"/>
          <p:cNvSpPr txBox="1">
            <a:spLocks noChangeArrowheads="1"/>
          </p:cNvSpPr>
          <p:nvPr/>
        </p:nvSpPr>
        <p:spPr bwMode="auto">
          <a:xfrm>
            <a:off x="5459413" y="5813425"/>
            <a:ext cx="2871787" cy="747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latinLnBrk="0" hangingPunct="0">
              <a:spcBef>
                <a:spcPct val="15000"/>
              </a:spcBef>
            </a:pPr>
            <a:r>
              <a:rPr lang="en-US" altLang="ja-JP" sz="2000" b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【</a:t>
            </a:r>
            <a:r>
              <a:rPr lang="ru-RU" altLang="ja-JP" sz="2000" b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 пульт  делюкс </a:t>
            </a:r>
            <a:r>
              <a:rPr lang="en-US" altLang="ja-JP" sz="2000" b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】</a:t>
            </a:r>
          </a:p>
          <a:p>
            <a:pPr algn="ctr" eaLnBrk="0" latinLnBrk="0" hangingPunct="0">
              <a:spcBef>
                <a:spcPct val="15000"/>
              </a:spcBef>
            </a:pPr>
            <a:r>
              <a:rPr lang="en-US" altLang="ja-JP" sz="2000" b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120 </a:t>
            </a:r>
            <a:r>
              <a:rPr lang="en-US" altLang="ko-KR" sz="2000" b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× 120 × 18</a:t>
            </a:r>
            <a:endParaRPr lang="en-US" altLang="ja-JP" sz="2000" b="1">
              <a:solidFill>
                <a:srgbClr val="C00000"/>
              </a:solidFill>
              <a:latin typeface="맑은 고딕" pitchFamily="50" charset="-127"/>
              <a:ea typeface="맑은 고딕" pitchFamily="50" charset="-127"/>
              <a:cs typeface="Arial Unicode MS" pitchFamily="50" charset="-127"/>
            </a:endParaRPr>
          </a:p>
        </p:txBody>
      </p:sp>
      <p:sp>
        <p:nvSpPr>
          <p:cNvPr id="5127" name="Text Box 5"/>
          <p:cNvSpPr txBox="1">
            <a:spLocks noChangeArrowheads="1"/>
          </p:cNvSpPr>
          <p:nvPr/>
        </p:nvSpPr>
        <p:spPr bwMode="auto">
          <a:xfrm>
            <a:off x="4957763" y="3055938"/>
            <a:ext cx="3367087" cy="747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latinLnBrk="0" hangingPunct="0">
              <a:spcBef>
                <a:spcPct val="15000"/>
              </a:spcBef>
            </a:pPr>
            <a:r>
              <a:rPr lang="en-US" altLang="ja-JP" sz="2000" b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【</a:t>
            </a:r>
            <a:r>
              <a:rPr lang="ru-RU" altLang="ja-JP" sz="2000" b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 стандартный пульт </a:t>
            </a:r>
            <a:r>
              <a:rPr lang="en-US" altLang="ja-JP" sz="2000" b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】</a:t>
            </a:r>
          </a:p>
          <a:p>
            <a:pPr algn="ctr" eaLnBrk="0" latinLnBrk="0" hangingPunct="0">
              <a:spcBef>
                <a:spcPct val="15000"/>
              </a:spcBef>
            </a:pPr>
            <a:r>
              <a:rPr lang="en-US" altLang="ja-JP" sz="2000" b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120 </a:t>
            </a:r>
            <a:r>
              <a:rPr lang="en-US" altLang="ko-KR" sz="2000" b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× 120 × 18</a:t>
            </a:r>
            <a:endParaRPr lang="en-US" altLang="ja-JP" sz="2000" b="1">
              <a:solidFill>
                <a:srgbClr val="C00000"/>
              </a:solidFill>
              <a:latin typeface="맑은 고딕" pitchFamily="50" charset="-127"/>
              <a:ea typeface="맑은 고딕" pitchFamily="50" charset="-127"/>
              <a:cs typeface="Arial Unicode MS" pitchFamily="50" charset="-127"/>
            </a:endParaRPr>
          </a:p>
        </p:txBody>
      </p:sp>
      <p:pic>
        <p:nvPicPr>
          <p:cNvPr id="5128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7125" y="1295400"/>
            <a:ext cx="3325813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9" name="직사각형 8"/>
          <p:cNvSpPr>
            <a:spLocks noChangeArrowheads="1"/>
          </p:cNvSpPr>
          <p:nvPr/>
        </p:nvSpPr>
        <p:spPr bwMode="auto">
          <a:xfrm>
            <a:off x="1673225" y="5922963"/>
            <a:ext cx="2216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latinLnBrk="0" hangingPunct="0">
              <a:spcBef>
                <a:spcPct val="15000"/>
              </a:spcBef>
            </a:pPr>
            <a:r>
              <a:rPr lang="en-US" altLang="ja-JP" sz="2000" b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600 </a:t>
            </a:r>
            <a:r>
              <a:rPr lang="en-US" altLang="ko-KR" sz="2000" b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× 440 × 250</a:t>
            </a:r>
            <a:endParaRPr lang="en-US" altLang="ja-JP" sz="2000" b="1">
              <a:solidFill>
                <a:srgbClr val="C00000"/>
              </a:solidFill>
              <a:latin typeface="맑은 고딕" pitchFamily="50" charset="-127"/>
              <a:ea typeface="맑은 고딕" pitchFamily="50" charset="-127"/>
              <a:cs typeface="Arial Unicode MS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953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그림 29" descr="shiny boiler.png"/>
          <p:cNvPicPr>
            <a:picLocks noChangeAspect="1"/>
          </p:cNvPicPr>
          <p:nvPr/>
        </p:nvPicPr>
        <p:blipFill>
          <a:blip r:embed="rId2" cstate="print">
            <a:lum bright="24000"/>
          </a:blip>
          <a:srcRect/>
          <a:stretch>
            <a:fillRect/>
          </a:stretch>
        </p:blipFill>
        <p:spPr bwMode="auto">
          <a:xfrm>
            <a:off x="-196850" y="0"/>
            <a:ext cx="937736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타원 22"/>
          <p:cNvSpPr/>
          <p:nvPr/>
        </p:nvSpPr>
        <p:spPr>
          <a:xfrm>
            <a:off x="1908175" y="1484313"/>
            <a:ext cx="5688013" cy="4752975"/>
          </a:xfrm>
          <a:prstGeom prst="ellipse">
            <a:avLst/>
          </a:prstGeom>
          <a:noFill/>
          <a:ln w="139700" cmpd="dbl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4" name="그림 23" descr="35-c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8313" y="3562350"/>
            <a:ext cx="2674937" cy="1090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그림 25" descr="35-c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188" y="987425"/>
            <a:ext cx="3170237" cy="2297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그림 26" descr="35-c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02313" y="896938"/>
            <a:ext cx="2730500" cy="2316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그림 27" descr="35-c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11863" y="3489325"/>
            <a:ext cx="2530475" cy="1163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그림 28" descr="35-c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71775" y="4581525"/>
            <a:ext cx="3900488" cy="1882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70" name="그림 30" descr="34-roomcon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80288" y="5076825"/>
            <a:ext cx="1554162" cy="152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그림 32" descr="35-c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67138" y="1112838"/>
            <a:ext cx="1957387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372" name="TextBox 10"/>
          <p:cNvSpPr txBox="1">
            <a:spLocks noChangeArrowheads="1"/>
          </p:cNvSpPr>
          <p:nvPr/>
        </p:nvSpPr>
        <p:spPr bwMode="auto">
          <a:xfrm>
            <a:off x="266700" y="-1588"/>
            <a:ext cx="5524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3600" b="1" dirty="0" smtClean="0">
                <a:latin typeface="굴림체" pitchFamily="49" charset="-127"/>
                <a:ea typeface="굴림체" pitchFamily="49" charset="-127"/>
                <a:cs typeface="Arial Unicode MS" pitchFamily="50" charset="-127"/>
              </a:rPr>
              <a:t> </a:t>
            </a:r>
            <a:endParaRPr lang="ko-KR" altLang="en-US" sz="3600" b="1" dirty="0">
              <a:latin typeface="굴림체" pitchFamily="49" charset="-127"/>
              <a:ea typeface="굴림체" pitchFamily="49" charset="-127"/>
              <a:cs typeface="Arial Unicode MS" pitchFamily="50" charset="-127"/>
            </a:endParaRPr>
          </a:p>
        </p:txBody>
      </p:sp>
      <p:grpSp>
        <p:nvGrpSpPr>
          <p:cNvPr id="15373" name="Group 22"/>
          <p:cNvGrpSpPr>
            <a:grpSpLocks/>
          </p:cNvGrpSpPr>
          <p:nvPr/>
        </p:nvGrpSpPr>
        <p:grpSpPr bwMode="auto">
          <a:xfrm>
            <a:off x="3576638" y="3367088"/>
            <a:ext cx="1019175" cy="1000125"/>
            <a:chOff x="3336" y="1848"/>
            <a:chExt cx="1238" cy="1215"/>
          </a:xfrm>
        </p:grpSpPr>
        <p:pic>
          <p:nvPicPr>
            <p:cNvPr id="16" name="Picture 1105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336" y="1848"/>
              <a:ext cx="1238" cy="121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7" name="Picture 17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742" y="2250"/>
              <a:ext cx="445" cy="43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15374" name="Group 42"/>
          <p:cNvGrpSpPr>
            <a:grpSpLocks noChangeAspect="1"/>
          </p:cNvGrpSpPr>
          <p:nvPr/>
        </p:nvGrpSpPr>
        <p:grpSpPr bwMode="auto">
          <a:xfrm>
            <a:off x="4781550" y="3351213"/>
            <a:ext cx="1079500" cy="1052512"/>
            <a:chOff x="288" y="2496"/>
            <a:chExt cx="1260" cy="1228"/>
          </a:xfrm>
        </p:grpSpPr>
        <p:pic>
          <p:nvPicPr>
            <p:cNvPr id="21" name="Picture 4" descr="C:\Documents and Settings\soo1049\바탕 화면\테마발표용이미지\기능형룸콘.jp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88" y="2496"/>
              <a:ext cx="1260" cy="122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2" name="Picture 44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47" y="2645"/>
              <a:ext cx="910" cy="45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3514946974"/>
      </p:ext>
    </p:extLst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2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2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23" name="Group 55"/>
          <p:cNvGraphicFramePr>
            <a:graphicFrameLocks noGrp="1"/>
          </p:cNvGraphicFramePr>
          <p:nvPr/>
        </p:nvGraphicFramePr>
        <p:xfrm>
          <a:off x="3959225" y="1073150"/>
          <a:ext cx="4908550" cy="2286000"/>
        </p:xfrm>
        <a:graphic>
          <a:graphicData uri="http://schemas.openxmlformats.org/drawingml/2006/table">
            <a:tbl>
              <a:tblPr/>
              <a:tblGrid>
                <a:gridCol w="495300"/>
                <a:gridCol w="1917700"/>
                <a:gridCol w="504825"/>
                <a:gridCol w="1990725"/>
              </a:tblGrid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NO</a:t>
                      </a:r>
                    </a:p>
                  </a:txBody>
                  <a:tcPr marL="84406" marR="844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D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Наименование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ru-RU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детали</a:t>
                      </a:r>
                      <a:endParaRPr kumimoji="1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D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NO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D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Наименование детали</a:t>
                      </a:r>
                      <a:endParaRPr kumimoji="1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DFEF"/>
                    </a:solidFill>
                  </a:tcPr>
                </a:tc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84406" marR="844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Основной теплообменник</a:t>
                      </a:r>
                      <a:endParaRPr kumimoji="1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Насос</a:t>
                      </a:r>
                      <a:endParaRPr kumimoji="1" lang="en-US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84406" marR="844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Камера сгорания</a:t>
                      </a:r>
                      <a:endParaRPr kumimoji="1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Воздухоотделитель</a:t>
                      </a:r>
                      <a:endParaRPr kumimoji="1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84406" marR="844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Коллектор</a:t>
                      </a:r>
                      <a:endParaRPr kumimoji="1" lang="en-US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Трехходовой клапан</a:t>
                      </a:r>
                      <a:endParaRPr kumimoji="1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84406" marR="844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Вентилятор</a:t>
                      </a:r>
                      <a:endParaRPr kumimoji="1" lang="en-US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Воздухоотводчик</a:t>
                      </a:r>
                      <a:endParaRPr kumimoji="1" lang="en-US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</a:p>
                  </a:txBody>
                  <a:tcPr marL="84406" marR="844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Газовый клапан</a:t>
                      </a:r>
                      <a:endParaRPr kumimoji="1" lang="en-US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Расширительный бак</a:t>
                      </a:r>
                      <a:endParaRPr kumimoji="1" lang="en-US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</a:p>
                  </a:txBody>
                  <a:tcPr marL="84406" marR="8440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 pitchFamily="18" charset="0"/>
                        </a:rPr>
                        <a:t>Теплообменник горячей воды</a:t>
                      </a:r>
                      <a:endParaRPr kumimoji="1" lang="ko-KR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FLOW S/W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10" name="Text Box 5"/>
          <p:cNvSpPr txBox="1">
            <a:spLocks noChangeArrowheads="1"/>
          </p:cNvSpPr>
          <p:nvPr/>
        </p:nvSpPr>
        <p:spPr bwMode="auto">
          <a:xfrm>
            <a:off x="279400" y="823913"/>
            <a:ext cx="3667125" cy="4000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latinLnBrk="0" hangingPunct="0">
              <a:spcBef>
                <a:spcPct val="15000"/>
              </a:spcBef>
            </a:pPr>
            <a:r>
              <a:rPr lang="en-US" altLang="ja-JP" sz="2000" b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【</a:t>
            </a:r>
            <a:r>
              <a:rPr lang="ru-RU" altLang="ja-JP" sz="2000" b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внутренная  структура</a:t>
            </a:r>
            <a:r>
              <a:rPr lang="en-US" altLang="ja-JP" sz="2000" b="1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】</a:t>
            </a:r>
          </a:p>
        </p:txBody>
      </p:sp>
      <p:pic>
        <p:nvPicPr>
          <p:cNvPr id="7212" name="그림 10" descr="수로부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8350" y="3849688"/>
            <a:ext cx="3189288" cy="286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13" name="그림 7" descr="내부구조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5" y="1704975"/>
            <a:ext cx="3330575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14" name="타원 6"/>
          <p:cNvSpPr>
            <a:spLocks noChangeArrowheads="1"/>
          </p:cNvSpPr>
          <p:nvPr/>
        </p:nvSpPr>
        <p:spPr bwMode="auto">
          <a:xfrm>
            <a:off x="3095625" y="5927725"/>
            <a:ext cx="539750" cy="720725"/>
          </a:xfrm>
          <a:prstGeom prst="ellipse">
            <a:avLst/>
          </a:prstGeom>
          <a:noFill/>
          <a:ln w="25400" algn="ctr">
            <a:solidFill>
              <a:srgbClr val="0000FF"/>
            </a:solidFill>
            <a:round/>
            <a:headEnd/>
            <a:tailEnd/>
          </a:ln>
        </p:spPr>
        <p:txBody>
          <a:bodyPr lIns="92075" tIns="46038" rIns="92075" bIns="46038" anchor="ctr">
            <a:spAutoFit/>
          </a:bodyPr>
          <a:lstStyle/>
          <a:p>
            <a:pPr algn="ctr" latinLnBrk="0">
              <a:spcBef>
                <a:spcPct val="50000"/>
              </a:spcBef>
            </a:pPr>
            <a:endParaRPr lang="ko-KR" altLang="en-US" b="1"/>
          </a:p>
        </p:txBody>
      </p:sp>
      <p:sp>
        <p:nvSpPr>
          <p:cNvPr id="7215" name="타원 7"/>
          <p:cNvSpPr>
            <a:spLocks noChangeArrowheads="1"/>
          </p:cNvSpPr>
          <p:nvPr/>
        </p:nvSpPr>
        <p:spPr bwMode="auto">
          <a:xfrm>
            <a:off x="781050" y="1624013"/>
            <a:ext cx="1019175" cy="720725"/>
          </a:xfrm>
          <a:prstGeom prst="ellipse">
            <a:avLst/>
          </a:prstGeom>
          <a:noFill/>
          <a:ln w="25400" algn="ctr">
            <a:solidFill>
              <a:srgbClr val="0000FF"/>
            </a:solidFill>
            <a:round/>
            <a:headEnd/>
            <a:tailEnd/>
          </a:ln>
        </p:spPr>
        <p:txBody>
          <a:bodyPr lIns="92075" tIns="46038" rIns="92075" bIns="46038" anchor="ctr">
            <a:spAutoFit/>
          </a:bodyPr>
          <a:lstStyle/>
          <a:p>
            <a:pPr algn="ctr" latinLnBrk="0">
              <a:spcBef>
                <a:spcPct val="50000"/>
              </a:spcBef>
            </a:pPr>
            <a:endParaRPr lang="ko-KR" altLang="en-US" b="1"/>
          </a:p>
        </p:txBody>
      </p:sp>
      <p:sp>
        <p:nvSpPr>
          <p:cNvPr id="7216" name="타원 8"/>
          <p:cNvSpPr>
            <a:spLocks noChangeArrowheads="1"/>
          </p:cNvSpPr>
          <p:nvPr/>
        </p:nvSpPr>
        <p:spPr bwMode="auto">
          <a:xfrm>
            <a:off x="8305800" y="5827713"/>
            <a:ext cx="371475" cy="327025"/>
          </a:xfrm>
          <a:prstGeom prst="ellipse">
            <a:avLst/>
          </a:prstGeom>
          <a:noFill/>
          <a:ln w="25400" algn="ctr">
            <a:solidFill>
              <a:srgbClr val="0000FF"/>
            </a:solidFill>
            <a:round/>
            <a:headEnd/>
            <a:tailEnd/>
          </a:ln>
        </p:spPr>
        <p:txBody>
          <a:bodyPr lIns="92075" tIns="46038" rIns="92075" bIns="46038" anchor="ctr">
            <a:spAutoFit/>
          </a:bodyPr>
          <a:lstStyle/>
          <a:p>
            <a:pPr algn="ctr" latinLnBrk="0">
              <a:spcBef>
                <a:spcPct val="50000"/>
              </a:spcBef>
            </a:pPr>
            <a:endParaRPr lang="ko-KR" altLang="en-US" b="1"/>
          </a:p>
        </p:txBody>
      </p:sp>
      <p:sp>
        <p:nvSpPr>
          <p:cNvPr id="7217" name="타원 11"/>
          <p:cNvSpPr>
            <a:spLocks noChangeArrowheads="1"/>
          </p:cNvSpPr>
          <p:nvPr/>
        </p:nvSpPr>
        <p:spPr bwMode="auto">
          <a:xfrm>
            <a:off x="3248025" y="2732088"/>
            <a:ext cx="371475" cy="327025"/>
          </a:xfrm>
          <a:prstGeom prst="ellipse">
            <a:avLst/>
          </a:prstGeom>
          <a:noFill/>
          <a:ln w="25400" algn="ctr">
            <a:solidFill>
              <a:srgbClr val="0000FF"/>
            </a:solidFill>
            <a:round/>
            <a:headEnd/>
            <a:tailEnd/>
          </a:ln>
        </p:spPr>
        <p:txBody>
          <a:bodyPr lIns="92075" tIns="46038" rIns="92075" bIns="46038" anchor="ctr">
            <a:spAutoFit/>
          </a:bodyPr>
          <a:lstStyle/>
          <a:p>
            <a:pPr algn="ctr" latinLnBrk="0">
              <a:spcBef>
                <a:spcPct val="50000"/>
              </a:spcBef>
            </a:pPr>
            <a:endParaRPr lang="ko-KR" altLang="en-US" b="1"/>
          </a:p>
        </p:txBody>
      </p:sp>
      <p:sp>
        <p:nvSpPr>
          <p:cNvPr id="7218" name="설명선 1 12"/>
          <p:cNvSpPr>
            <a:spLocks/>
          </p:cNvSpPr>
          <p:nvPr/>
        </p:nvSpPr>
        <p:spPr bwMode="auto">
          <a:xfrm>
            <a:off x="6000750" y="6176963"/>
            <a:ext cx="1657350" cy="415925"/>
          </a:xfrm>
          <a:prstGeom prst="borderCallout1">
            <a:avLst>
              <a:gd name="adj1" fmla="val 20602"/>
              <a:gd name="adj2" fmla="val 99255"/>
              <a:gd name="adj3" fmla="val -31741"/>
              <a:gd name="adj4" fmla="val 141843"/>
            </a:avLst>
          </a:prstGeom>
          <a:noFill/>
          <a:ln w="19050" algn="ctr">
            <a:solidFill>
              <a:srgbClr val="0000FF"/>
            </a:solidFill>
            <a:round/>
            <a:headEnd/>
            <a:tailEnd type="arrow" w="med" len="med"/>
          </a:ln>
        </p:spPr>
        <p:txBody>
          <a:bodyPr lIns="92075" tIns="46038" rIns="92075" bIns="46038" anchor="ctr">
            <a:spAutoFit/>
          </a:bodyPr>
          <a:lstStyle/>
          <a:p>
            <a:pPr algn="ctr" latinLnBrk="0">
              <a:spcBef>
                <a:spcPct val="50000"/>
              </a:spcBef>
            </a:pPr>
            <a:r>
              <a:rPr lang="ru-RU" altLang="ko-KR" sz="1000" b="1">
                <a:latin typeface="맑은 고딕" pitchFamily="50" charset="-127"/>
              </a:rPr>
              <a:t>Сенсор температуры горячей воды</a:t>
            </a:r>
            <a:endParaRPr lang="en-US" altLang="ko-KR" sz="1000" b="1">
              <a:latin typeface="맑은 고딕" pitchFamily="50" charset="-127"/>
              <a:ea typeface="굴림" charset="-127"/>
            </a:endParaRPr>
          </a:p>
        </p:txBody>
      </p:sp>
      <p:sp>
        <p:nvSpPr>
          <p:cNvPr id="7219" name="설명선 1 13"/>
          <p:cNvSpPr>
            <a:spLocks/>
          </p:cNvSpPr>
          <p:nvPr/>
        </p:nvSpPr>
        <p:spPr bwMode="auto">
          <a:xfrm>
            <a:off x="4029075" y="5738813"/>
            <a:ext cx="1657350" cy="415925"/>
          </a:xfrm>
          <a:prstGeom prst="borderCallout1">
            <a:avLst>
              <a:gd name="adj1" fmla="val 30898"/>
              <a:gd name="adj2" fmla="val -171"/>
              <a:gd name="adj3" fmla="val 67431"/>
              <a:gd name="adj4" fmla="val -24824"/>
            </a:avLst>
          </a:prstGeom>
          <a:noFill/>
          <a:ln w="19050" algn="ctr">
            <a:solidFill>
              <a:srgbClr val="0000FF"/>
            </a:solidFill>
            <a:round/>
            <a:headEnd/>
            <a:tailEnd type="arrow" w="med" len="med"/>
          </a:ln>
        </p:spPr>
        <p:txBody>
          <a:bodyPr lIns="92075" tIns="46038" rIns="92075" bIns="46038" anchor="ctr">
            <a:spAutoFit/>
          </a:bodyPr>
          <a:lstStyle/>
          <a:p>
            <a:pPr algn="ctr" latinLnBrk="0">
              <a:spcBef>
                <a:spcPct val="50000"/>
              </a:spcBef>
            </a:pPr>
            <a:r>
              <a:rPr lang="ru-RU" altLang="ko-KR" sz="1000" b="1">
                <a:latin typeface="맑은 고딕" pitchFamily="50" charset="-127"/>
              </a:rPr>
              <a:t>Сенсор температуры в месте установки</a:t>
            </a:r>
            <a:endParaRPr lang="en-US" altLang="ko-KR" sz="1000" b="1">
              <a:latin typeface="맑은 고딕" pitchFamily="50" charset="-127"/>
              <a:ea typeface="굴림" charset="-127"/>
            </a:endParaRPr>
          </a:p>
        </p:txBody>
      </p:sp>
      <p:sp>
        <p:nvSpPr>
          <p:cNvPr id="7220" name="설명선 1 14"/>
          <p:cNvSpPr>
            <a:spLocks/>
          </p:cNvSpPr>
          <p:nvPr/>
        </p:nvSpPr>
        <p:spPr bwMode="auto">
          <a:xfrm>
            <a:off x="2019300" y="1255713"/>
            <a:ext cx="1657350" cy="415925"/>
          </a:xfrm>
          <a:prstGeom prst="borderCallout1">
            <a:avLst>
              <a:gd name="adj1" fmla="val 30898"/>
              <a:gd name="adj2" fmla="val -171"/>
              <a:gd name="adj3" fmla="val 100903"/>
              <a:gd name="adj4" fmla="val -32870"/>
            </a:avLst>
          </a:prstGeom>
          <a:noFill/>
          <a:ln w="19050" algn="ctr">
            <a:solidFill>
              <a:srgbClr val="0000FF"/>
            </a:solidFill>
            <a:round/>
            <a:headEnd/>
            <a:tailEnd type="arrow" w="med" len="med"/>
          </a:ln>
        </p:spPr>
        <p:txBody>
          <a:bodyPr lIns="92075" tIns="46038" rIns="92075" bIns="46038" anchor="ctr">
            <a:spAutoFit/>
          </a:bodyPr>
          <a:lstStyle/>
          <a:p>
            <a:pPr algn="ctr" latinLnBrk="0">
              <a:spcBef>
                <a:spcPct val="50000"/>
              </a:spcBef>
            </a:pPr>
            <a:r>
              <a:rPr lang="ru-RU" altLang="ko-KR" sz="1000" b="1">
                <a:latin typeface="맑은 고딕" pitchFamily="50" charset="-127"/>
              </a:rPr>
              <a:t>Сенсор внешней температуры</a:t>
            </a:r>
            <a:endParaRPr lang="en-US" altLang="ko-KR" sz="1000" b="1">
              <a:latin typeface="맑은 고딕" pitchFamily="50" charset="-127"/>
              <a:ea typeface="굴림" charset="-127"/>
            </a:endParaRPr>
          </a:p>
        </p:txBody>
      </p:sp>
      <p:sp>
        <p:nvSpPr>
          <p:cNvPr id="7221" name="설명선 1 15"/>
          <p:cNvSpPr>
            <a:spLocks/>
          </p:cNvSpPr>
          <p:nvPr/>
        </p:nvSpPr>
        <p:spPr bwMode="auto">
          <a:xfrm>
            <a:off x="3876675" y="3643313"/>
            <a:ext cx="1657350" cy="415925"/>
          </a:xfrm>
          <a:prstGeom prst="borderCallout1">
            <a:avLst>
              <a:gd name="adj1" fmla="val 30898"/>
              <a:gd name="adj2" fmla="val -171"/>
              <a:gd name="adj3" fmla="val -146247"/>
              <a:gd name="adj4" fmla="val -21375"/>
            </a:avLst>
          </a:prstGeom>
          <a:noFill/>
          <a:ln w="19050" algn="ctr">
            <a:solidFill>
              <a:srgbClr val="0000FF"/>
            </a:solidFill>
            <a:round/>
            <a:headEnd/>
            <a:tailEnd type="arrow" w="med" len="med"/>
          </a:ln>
        </p:spPr>
        <p:txBody>
          <a:bodyPr lIns="92075" tIns="46038" rIns="92075" bIns="46038" anchor="ctr">
            <a:spAutoFit/>
          </a:bodyPr>
          <a:lstStyle/>
          <a:p>
            <a:pPr algn="ctr" latinLnBrk="0">
              <a:spcBef>
                <a:spcPct val="50000"/>
              </a:spcBef>
            </a:pPr>
            <a:r>
              <a:rPr lang="ru-RU" altLang="ko-KR" sz="1000" b="1">
                <a:latin typeface="맑은 고딕" pitchFamily="50" charset="-127"/>
              </a:rPr>
              <a:t>Сенсор температуры теплоносителя</a:t>
            </a:r>
            <a:endParaRPr lang="en-US" altLang="ko-KR" sz="1000" b="1">
              <a:latin typeface="맑은 고딕" pitchFamily="50" charset="-127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538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75" y="2643188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Спасибо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 за внимание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75" y="5786438"/>
            <a:ext cx="214312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Казань 2010г.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 algn="ctr">
              <a:defRPr/>
            </a:pPr>
            <a:endParaRPr lang="en-US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 algn="ctr">
              <a:defRPr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www.fondgaz.ru</a:t>
            </a:r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allAtOnce"/>
      <p:bldP spid="3" grpId="1" build="allAtOnce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2981</TotalTime>
  <Words>3682</Words>
  <Application>Microsoft Office PowerPoint</Application>
  <PresentationFormat>Экран (4:3)</PresentationFormat>
  <Paragraphs>819</Paragraphs>
  <Slides>60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1" baseType="lpstr">
      <vt:lpstr>Тема Office</vt:lpstr>
      <vt:lpstr>Реализация программы по установке поквартирных систем отопления 2005 – 2010 г.  Проблемы, решения, экономика</vt:lpstr>
      <vt:lpstr>Поквартирное отопление</vt:lpstr>
      <vt:lpstr>История и теория поквартирного отопления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Поквартирное отопление это:</vt:lpstr>
      <vt:lpstr>Элементы поквартирного отопления:</vt:lpstr>
      <vt:lpstr>Презентация PowerPoint</vt:lpstr>
      <vt:lpstr>Основные элементы поквартирного отопления</vt:lpstr>
      <vt:lpstr>Основные элементы поквартирного отопления</vt:lpstr>
      <vt:lpstr>Основные элементы поквартирного отопления</vt:lpstr>
      <vt:lpstr>Презентация PowerPoint</vt:lpstr>
      <vt:lpstr>Основные элементы поквартирного отопления</vt:lpstr>
      <vt:lpstr>Основные элементы поквартирного отопления</vt:lpstr>
      <vt:lpstr>Расчет затрат по отоплению и горячему водоснабжению средней 2-х комнатной квартиры в РТ (3 чел)</vt:lpstr>
      <vt:lpstr>Презентация PowerPoint</vt:lpstr>
      <vt:lpstr>Реализация программы перехода на поквартирные системы отопления в Республике Татарстан</vt:lpstr>
      <vt:lpstr>Справка по установленным поквартирным системам отопления в 2005-2010 годах по районам Республики Татарстан</vt:lpstr>
      <vt:lpstr>2005 год</vt:lpstr>
      <vt:lpstr>2006 год</vt:lpstr>
      <vt:lpstr>2007 год</vt:lpstr>
      <vt:lpstr>2008 год</vt:lpstr>
      <vt:lpstr>2009 год</vt:lpstr>
      <vt:lpstr>2010 год</vt:lpstr>
      <vt:lpstr>2011 - 2012 год</vt:lpstr>
      <vt:lpstr>Проблемы при реализации программы и их решения</vt:lpstr>
      <vt:lpstr>Презентация PowerPoint</vt:lpstr>
      <vt:lpstr>Рекламная листовка</vt:lpstr>
      <vt:lpstr>Презентация PowerPoint</vt:lpstr>
      <vt:lpstr>Сервисное обслуживание включает:</vt:lpstr>
      <vt:lpstr>Презентация PowerPoint</vt:lpstr>
      <vt:lpstr>Презентация PowerPoint</vt:lpstr>
      <vt:lpstr>Принципиальная схема финансирования программы перевода на поквартирные системы отопления в Республике Татарстан.</vt:lpstr>
      <vt:lpstr>Презентация PowerPoint</vt:lpstr>
      <vt:lpstr>Расширенная финансовая схема</vt:lpstr>
      <vt:lpstr>Ориентировочная стоимость работ по состоянию на 01.01.10 г.:</vt:lpstr>
      <vt:lpstr>Отраслевая целевая программа</vt:lpstr>
      <vt:lpstr>1. Паспорт отраслевой целевой Программы перехода на децентрализованные источники теплоснабжения в городах и районах.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мероприятий по организации программы перехода на поквартирные системы отопления в субъекте РФ</vt:lpstr>
      <vt:lpstr>Презентация PowerPoint</vt:lpstr>
      <vt:lpstr>Презентация PowerPoint</vt:lpstr>
      <vt:lpstr>Программное обеспечение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Nelly</dc:creator>
  <cp:lastModifiedBy>Samsung</cp:lastModifiedBy>
  <cp:revision>155</cp:revision>
  <dcterms:created xsi:type="dcterms:W3CDTF">2010-08-08T21:34:39Z</dcterms:created>
  <dcterms:modified xsi:type="dcterms:W3CDTF">2018-07-08T12:01:45Z</dcterms:modified>
</cp:coreProperties>
</file>